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457" r:id="rId3"/>
    <p:sldId id="296" r:id="rId4"/>
    <p:sldId id="317" r:id="rId5"/>
    <p:sldId id="484" r:id="rId6"/>
    <p:sldId id="466" r:id="rId7"/>
    <p:sldId id="476" r:id="rId8"/>
    <p:sldId id="468" r:id="rId9"/>
    <p:sldId id="459" r:id="rId10"/>
    <p:sldId id="458" r:id="rId11"/>
    <p:sldId id="477" r:id="rId12"/>
    <p:sldId id="478" r:id="rId13"/>
    <p:sldId id="464" r:id="rId14"/>
    <p:sldId id="471" r:id="rId15"/>
    <p:sldId id="480" r:id="rId16"/>
    <p:sldId id="482" r:id="rId17"/>
    <p:sldId id="483" r:id="rId18"/>
    <p:sldId id="481" r:id="rId19"/>
    <p:sldId id="475" r:id="rId20"/>
    <p:sldId id="485" r:id="rId21"/>
    <p:sldId id="486" r:id="rId22"/>
    <p:sldId id="474" r:id="rId23"/>
    <p:sldId id="288" r:id="rId24"/>
  </p:sldIdLst>
  <p:sldSz cx="15119350" cy="10691813"/>
  <p:notesSz cx="6858000" cy="9144000"/>
  <p:defaultTextStyle>
    <a:defPPr>
      <a:defRPr lang="zh-CN"/>
    </a:defPPr>
    <a:lvl1pPr marL="0" algn="l" defTabSz="1238885" rtl="0" eaLnBrk="1" latinLnBrk="0" hangingPunct="1">
      <a:defRPr sz="2440" kern="1200">
        <a:solidFill>
          <a:schemeClr val="tx1"/>
        </a:solidFill>
        <a:latin typeface="+mn-lt"/>
        <a:ea typeface="+mn-ea"/>
        <a:cs typeface="+mn-cs"/>
      </a:defRPr>
    </a:lvl1pPr>
    <a:lvl2pPr marL="619760" algn="l" defTabSz="1238885" rtl="0" eaLnBrk="1" latinLnBrk="0" hangingPunct="1">
      <a:defRPr sz="2440" kern="1200">
        <a:solidFill>
          <a:schemeClr val="tx1"/>
        </a:solidFill>
        <a:latin typeface="+mn-lt"/>
        <a:ea typeface="+mn-ea"/>
        <a:cs typeface="+mn-cs"/>
      </a:defRPr>
    </a:lvl2pPr>
    <a:lvl3pPr marL="1238885" algn="l" defTabSz="1238885" rtl="0" eaLnBrk="1" latinLnBrk="0" hangingPunct="1">
      <a:defRPr sz="2440" kern="1200">
        <a:solidFill>
          <a:schemeClr val="tx1"/>
        </a:solidFill>
        <a:latin typeface="+mn-lt"/>
        <a:ea typeface="+mn-ea"/>
        <a:cs typeface="+mn-cs"/>
      </a:defRPr>
    </a:lvl3pPr>
    <a:lvl4pPr marL="1858645" algn="l" defTabSz="1238885" rtl="0" eaLnBrk="1" latinLnBrk="0" hangingPunct="1">
      <a:defRPr sz="2440" kern="1200">
        <a:solidFill>
          <a:schemeClr val="tx1"/>
        </a:solidFill>
        <a:latin typeface="+mn-lt"/>
        <a:ea typeface="+mn-ea"/>
        <a:cs typeface="+mn-cs"/>
      </a:defRPr>
    </a:lvl4pPr>
    <a:lvl5pPr marL="2477770" algn="l" defTabSz="1238885" rtl="0" eaLnBrk="1" latinLnBrk="0" hangingPunct="1">
      <a:defRPr sz="2440" kern="1200">
        <a:solidFill>
          <a:schemeClr val="tx1"/>
        </a:solidFill>
        <a:latin typeface="+mn-lt"/>
        <a:ea typeface="+mn-ea"/>
        <a:cs typeface="+mn-cs"/>
      </a:defRPr>
    </a:lvl5pPr>
    <a:lvl6pPr marL="3097530" algn="l" defTabSz="1238885" rtl="0" eaLnBrk="1" latinLnBrk="0" hangingPunct="1">
      <a:defRPr sz="2440" kern="1200">
        <a:solidFill>
          <a:schemeClr val="tx1"/>
        </a:solidFill>
        <a:latin typeface="+mn-lt"/>
        <a:ea typeface="+mn-ea"/>
        <a:cs typeface="+mn-cs"/>
      </a:defRPr>
    </a:lvl6pPr>
    <a:lvl7pPr marL="3716655" algn="l" defTabSz="1238885" rtl="0" eaLnBrk="1" latinLnBrk="0" hangingPunct="1">
      <a:defRPr sz="2440" kern="1200">
        <a:solidFill>
          <a:schemeClr val="tx1"/>
        </a:solidFill>
        <a:latin typeface="+mn-lt"/>
        <a:ea typeface="+mn-ea"/>
        <a:cs typeface="+mn-cs"/>
      </a:defRPr>
    </a:lvl7pPr>
    <a:lvl8pPr marL="4336415" algn="l" defTabSz="1238885" rtl="0" eaLnBrk="1" latinLnBrk="0" hangingPunct="1">
      <a:defRPr sz="2440" kern="1200">
        <a:solidFill>
          <a:schemeClr val="tx1"/>
        </a:solidFill>
        <a:latin typeface="+mn-lt"/>
        <a:ea typeface="+mn-ea"/>
        <a:cs typeface="+mn-cs"/>
      </a:defRPr>
    </a:lvl8pPr>
    <a:lvl9pPr marL="4955540" algn="l" defTabSz="1238885" rtl="0" eaLnBrk="1" latinLnBrk="0" hangingPunct="1">
      <a:defRPr sz="2440" kern="1200">
        <a:solidFill>
          <a:schemeClr val="tx1"/>
        </a:solidFill>
        <a:latin typeface="+mn-lt"/>
        <a:ea typeface="+mn-ea"/>
        <a:cs typeface="+mn-cs"/>
      </a:defRPr>
    </a:lvl9pPr>
  </p:defaultTextStyle>
  <p:extLst>
    <p:ext uri="{EFAFB233-063F-42B5-8137-9DF3F51BA10A}">
      <p15:sldGuideLst xmlns:p15="http://schemas.microsoft.com/office/powerpoint/2012/main">
        <p15:guide id="1" pos="203" userDrawn="1">
          <p15:clr>
            <a:srgbClr val="A4A3A4"/>
          </p15:clr>
        </p15:guide>
        <p15:guide id="2" orient="horz" pos="6475" userDrawn="1">
          <p15:clr>
            <a:srgbClr val="A4A3A4"/>
          </p15:clr>
        </p15:guide>
        <p15:guide id="3" pos="9321" userDrawn="1">
          <p15:clr>
            <a:srgbClr val="A4A3A4"/>
          </p15:clr>
        </p15:guide>
        <p15:guide id="4" orient="horz" pos="75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A9A9"/>
    <a:srgbClr val="F31CC1"/>
    <a:srgbClr val="E6C84B"/>
    <a:srgbClr val="F00000"/>
    <a:srgbClr val="FEFF73"/>
    <a:srgbClr val="FF0984"/>
    <a:srgbClr val="EB18B6"/>
    <a:srgbClr val="F1A4B4"/>
    <a:srgbClr val="FFFBB1"/>
    <a:srgbClr val="90AA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08" autoAdjust="0"/>
    <p:restoredTop sz="95320" autoAdjust="0"/>
  </p:normalViewPr>
  <p:slideViewPr>
    <p:cSldViewPr snapToGrid="0" showGuides="1">
      <p:cViewPr>
        <p:scale>
          <a:sx n="66" d="100"/>
          <a:sy n="66" d="100"/>
        </p:scale>
        <p:origin x="1338" y="258"/>
      </p:cViewPr>
      <p:guideLst>
        <p:guide pos="203"/>
        <p:guide orient="horz" pos="6475"/>
        <p:guide pos="9321"/>
        <p:guide orient="horz" pos="75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8730F2-7EB7-4F7B-B328-D7E25D3ACCB8}" type="datetimeFigureOut">
              <a:rPr lang="zh-CN" altLang="en-US" smtClean="0"/>
              <a:t>2022/6/30</a:t>
            </a:fld>
            <a:endParaRPr lang="zh-CN" altLang="en-US"/>
          </a:p>
        </p:txBody>
      </p:sp>
      <p:sp>
        <p:nvSpPr>
          <p:cNvPr id="4" name="幻灯片图像占位符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4FFAE2-AA96-44A3-B70D-48C3BE183F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1238885" rtl="0" eaLnBrk="1" latinLnBrk="0" hangingPunct="1">
      <a:defRPr sz="1625" kern="1200">
        <a:solidFill>
          <a:schemeClr val="tx1"/>
        </a:solidFill>
        <a:latin typeface="+mn-lt"/>
        <a:ea typeface="+mn-ea"/>
        <a:cs typeface="+mn-cs"/>
      </a:defRPr>
    </a:lvl1pPr>
    <a:lvl2pPr marL="619760" algn="l" defTabSz="1238885" rtl="0" eaLnBrk="1" latinLnBrk="0" hangingPunct="1">
      <a:defRPr sz="1625" kern="1200">
        <a:solidFill>
          <a:schemeClr val="tx1"/>
        </a:solidFill>
        <a:latin typeface="+mn-lt"/>
        <a:ea typeface="+mn-ea"/>
        <a:cs typeface="+mn-cs"/>
      </a:defRPr>
    </a:lvl2pPr>
    <a:lvl3pPr marL="1238885" algn="l" defTabSz="1238885" rtl="0" eaLnBrk="1" latinLnBrk="0" hangingPunct="1">
      <a:defRPr sz="1625" kern="1200">
        <a:solidFill>
          <a:schemeClr val="tx1"/>
        </a:solidFill>
        <a:latin typeface="+mn-lt"/>
        <a:ea typeface="+mn-ea"/>
        <a:cs typeface="+mn-cs"/>
      </a:defRPr>
    </a:lvl3pPr>
    <a:lvl4pPr marL="1858645" algn="l" defTabSz="1238885" rtl="0" eaLnBrk="1" latinLnBrk="0" hangingPunct="1">
      <a:defRPr sz="1625" kern="1200">
        <a:solidFill>
          <a:schemeClr val="tx1"/>
        </a:solidFill>
        <a:latin typeface="+mn-lt"/>
        <a:ea typeface="+mn-ea"/>
        <a:cs typeface="+mn-cs"/>
      </a:defRPr>
    </a:lvl4pPr>
    <a:lvl5pPr marL="2477770" algn="l" defTabSz="1238885" rtl="0" eaLnBrk="1" latinLnBrk="0" hangingPunct="1">
      <a:defRPr sz="1625" kern="1200">
        <a:solidFill>
          <a:schemeClr val="tx1"/>
        </a:solidFill>
        <a:latin typeface="+mn-lt"/>
        <a:ea typeface="+mn-ea"/>
        <a:cs typeface="+mn-cs"/>
      </a:defRPr>
    </a:lvl5pPr>
    <a:lvl6pPr marL="3097530" algn="l" defTabSz="1238885" rtl="0" eaLnBrk="1" latinLnBrk="0" hangingPunct="1">
      <a:defRPr sz="1625" kern="1200">
        <a:solidFill>
          <a:schemeClr val="tx1"/>
        </a:solidFill>
        <a:latin typeface="+mn-lt"/>
        <a:ea typeface="+mn-ea"/>
        <a:cs typeface="+mn-cs"/>
      </a:defRPr>
    </a:lvl6pPr>
    <a:lvl7pPr marL="3716655" algn="l" defTabSz="1238885" rtl="0" eaLnBrk="1" latinLnBrk="0" hangingPunct="1">
      <a:defRPr sz="1625" kern="1200">
        <a:solidFill>
          <a:schemeClr val="tx1"/>
        </a:solidFill>
        <a:latin typeface="+mn-lt"/>
        <a:ea typeface="+mn-ea"/>
        <a:cs typeface="+mn-cs"/>
      </a:defRPr>
    </a:lvl7pPr>
    <a:lvl8pPr marL="4336415" algn="l" defTabSz="1238885" rtl="0" eaLnBrk="1" latinLnBrk="0" hangingPunct="1">
      <a:defRPr sz="1625" kern="1200">
        <a:solidFill>
          <a:schemeClr val="tx1"/>
        </a:solidFill>
        <a:latin typeface="+mn-lt"/>
        <a:ea typeface="+mn-ea"/>
        <a:cs typeface="+mn-cs"/>
      </a:defRPr>
    </a:lvl8pPr>
    <a:lvl9pPr marL="4955540" algn="l" defTabSz="1238885" rtl="0" eaLnBrk="1" latinLnBrk="0" hangingPunct="1">
      <a:defRPr sz="162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5"/>
            </a:lvl1pPr>
          </a:lstStyle>
          <a:p>
            <a:r>
              <a:rPr lang="zh-CN" altLang="en-US"/>
              <a:t>单击此处编辑母版标题样式</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0"/>
            </a:lvl1pPr>
            <a:lvl2pPr marL="712470" indent="0" algn="ctr">
              <a:buNone/>
              <a:defRPr sz="3120"/>
            </a:lvl2pPr>
            <a:lvl3pPr marL="1425575" indent="0" algn="ctr">
              <a:buNone/>
              <a:defRPr sz="2805"/>
            </a:lvl3pPr>
            <a:lvl4pPr marL="2138045" indent="0" algn="ctr">
              <a:buNone/>
              <a:defRPr sz="2495"/>
            </a:lvl4pPr>
            <a:lvl5pPr marL="2851150" indent="0" algn="ctr">
              <a:buNone/>
              <a:defRPr sz="2495"/>
            </a:lvl5pPr>
            <a:lvl6pPr marL="3563620" indent="0" algn="ctr">
              <a:buNone/>
              <a:defRPr sz="2495"/>
            </a:lvl6pPr>
            <a:lvl7pPr marL="4276725" indent="0" algn="ctr">
              <a:buNone/>
              <a:defRPr sz="2495"/>
            </a:lvl7pPr>
            <a:lvl8pPr marL="4989195" indent="0" algn="ctr">
              <a:buNone/>
              <a:defRPr sz="2495"/>
            </a:lvl8pPr>
            <a:lvl9pPr marL="5702300" indent="0" algn="ctr">
              <a:buNone/>
              <a:defRPr sz="249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5"/>
            </a:lvl1pPr>
          </a:lstStyle>
          <a:p>
            <a:r>
              <a:rPr lang="zh-CN" altLang="en-US"/>
              <a:t>单击此处编辑母版标题样式</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0">
                <a:solidFill>
                  <a:schemeClr val="tx1"/>
                </a:solidFill>
              </a:defRPr>
            </a:lvl1pPr>
            <a:lvl2pPr marL="712470" indent="0">
              <a:buNone/>
              <a:defRPr sz="3120">
                <a:solidFill>
                  <a:schemeClr val="tx1">
                    <a:tint val="75000"/>
                  </a:schemeClr>
                </a:solidFill>
              </a:defRPr>
            </a:lvl2pPr>
            <a:lvl3pPr marL="1425575" indent="0">
              <a:buNone/>
              <a:defRPr sz="2805">
                <a:solidFill>
                  <a:schemeClr val="tx1">
                    <a:tint val="75000"/>
                  </a:schemeClr>
                </a:solidFill>
              </a:defRPr>
            </a:lvl3pPr>
            <a:lvl4pPr marL="2138045" indent="0">
              <a:buNone/>
              <a:defRPr sz="2495">
                <a:solidFill>
                  <a:schemeClr val="tx1">
                    <a:tint val="75000"/>
                  </a:schemeClr>
                </a:solidFill>
              </a:defRPr>
            </a:lvl4pPr>
            <a:lvl5pPr marL="2851150" indent="0">
              <a:buNone/>
              <a:defRPr sz="2495">
                <a:solidFill>
                  <a:schemeClr val="tx1">
                    <a:tint val="75000"/>
                  </a:schemeClr>
                </a:solidFill>
              </a:defRPr>
            </a:lvl5pPr>
            <a:lvl6pPr marL="3563620" indent="0">
              <a:buNone/>
              <a:defRPr sz="2495">
                <a:solidFill>
                  <a:schemeClr val="tx1">
                    <a:tint val="75000"/>
                  </a:schemeClr>
                </a:solidFill>
              </a:defRPr>
            </a:lvl6pPr>
            <a:lvl7pPr marL="4276725" indent="0">
              <a:buNone/>
              <a:defRPr sz="2495">
                <a:solidFill>
                  <a:schemeClr val="tx1">
                    <a:tint val="75000"/>
                  </a:schemeClr>
                </a:solidFill>
              </a:defRPr>
            </a:lvl7pPr>
            <a:lvl8pPr marL="4989195" indent="0">
              <a:buNone/>
              <a:defRPr sz="2495">
                <a:solidFill>
                  <a:schemeClr val="tx1">
                    <a:tint val="75000"/>
                  </a:schemeClr>
                </a:solidFill>
              </a:defRPr>
            </a:lvl8pPr>
            <a:lvl9pPr marL="5702300" indent="0">
              <a:buNone/>
              <a:defRPr sz="2495">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0" b="1"/>
            </a:lvl1pPr>
            <a:lvl2pPr marL="712470" indent="0">
              <a:buNone/>
              <a:defRPr sz="3120" b="1"/>
            </a:lvl2pPr>
            <a:lvl3pPr marL="1425575" indent="0">
              <a:buNone/>
              <a:defRPr sz="2805" b="1"/>
            </a:lvl3pPr>
            <a:lvl4pPr marL="2138045" indent="0">
              <a:buNone/>
              <a:defRPr sz="2495" b="1"/>
            </a:lvl4pPr>
            <a:lvl5pPr marL="2851150" indent="0">
              <a:buNone/>
              <a:defRPr sz="2495" b="1"/>
            </a:lvl5pPr>
            <a:lvl6pPr marL="3563620" indent="0">
              <a:buNone/>
              <a:defRPr sz="2495" b="1"/>
            </a:lvl6pPr>
            <a:lvl7pPr marL="4276725" indent="0">
              <a:buNone/>
              <a:defRPr sz="2495" b="1"/>
            </a:lvl7pPr>
            <a:lvl8pPr marL="4989195" indent="0">
              <a:buNone/>
              <a:defRPr sz="2495" b="1"/>
            </a:lvl8pPr>
            <a:lvl9pPr marL="5702300" indent="0">
              <a:buNone/>
              <a:defRPr sz="2495" b="1"/>
            </a:lvl9pPr>
          </a:lstStyle>
          <a:p>
            <a:pPr lvl="0"/>
            <a:r>
              <a:rPr lang="zh-CN" altLang="en-US"/>
              <a:t>单击此处编辑母版文本样式</a:t>
            </a:r>
          </a:p>
        </p:txBody>
      </p:sp>
      <p:sp>
        <p:nvSpPr>
          <p:cNvPr id="4" name="Content Placeholder 3"/>
          <p:cNvSpPr>
            <a:spLocks noGrp="1"/>
          </p:cNvSpPr>
          <p:nvPr>
            <p:ph sz="half" idx="2"/>
          </p:nvPr>
        </p:nvSpPr>
        <p:spPr>
          <a:xfrm>
            <a:off x="1041426" y="3905482"/>
            <a:ext cx="6396193" cy="57443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0" b="1"/>
            </a:lvl1pPr>
            <a:lvl2pPr marL="712470" indent="0">
              <a:buNone/>
              <a:defRPr sz="3120" b="1"/>
            </a:lvl2pPr>
            <a:lvl3pPr marL="1425575" indent="0">
              <a:buNone/>
              <a:defRPr sz="2805" b="1"/>
            </a:lvl3pPr>
            <a:lvl4pPr marL="2138045" indent="0">
              <a:buNone/>
              <a:defRPr sz="2495" b="1"/>
            </a:lvl4pPr>
            <a:lvl5pPr marL="2851150" indent="0">
              <a:buNone/>
              <a:defRPr sz="2495" b="1"/>
            </a:lvl5pPr>
            <a:lvl6pPr marL="3563620" indent="0">
              <a:buNone/>
              <a:defRPr sz="2495" b="1"/>
            </a:lvl6pPr>
            <a:lvl7pPr marL="4276725" indent="0">
              <a:buNone/>
              <a:defRPr sz="2495" b="1"/>
            </a:lvl7pPr>
            <a:lvl8pPr marL="4989195" indent="0">
              <a:buNone/>
              <a:defRPr sz="2495" b="1"/>
            </a:lvl8pPr>
            <a:lvl9pPr marL="5702300" indent="0">
              <a:buNone/>
              <a:defRPr sz="2495" b="1"/>
            </a:lvl9pPr>
          </a:lstStyle>
          <a:p>
            <a:pPr lvl="0"/>
            <a:r>
              <a:rPr lang="zh-CN" altLang="en-US"/>
              <a:t>单击此处编辑母版文本样式</a:t>
            </a:r>
          </a:p>
        </p:txBody>
      </p:sp>
      <p:sp>
        <p:nvSpPr>
          <p:cNvPr id="6" name="Content Placeholder 5"/>
          <p:cNvSpPr>
            <a:spLocks noGrp="1"/>
          </p:cNvSpPr>
          <p:nvPr>
            <p:ph sz="quarter" idx="4"/>
          </p:nvPr>
        </p:nvSpPr>
        <p:spPr>
          <a:xfrm>
            <a:off x="7654172" y="3905482"/>
            <a:ext cx="6427693" cy="57443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90"/>
            </a:lvl1pPr>
          </a:lstStyle>
          <a:p>
            <a:r>
              <a:rPr lang="zh-CN" altLang="en-US"/>
              <a:t>单击此处编辑母版标题样式</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90"/>
            </a:lvl1pPr>
            <a:lvl2pPr>
              <a:defRPr sz="4365"/>
            </a:lvl2pPr>
            <a:lvl3pPr>
              <a:defRPr sz="3740"/>
            </a:lvl3pPr>
            <a:lvl4pPr>
              <a:defRPr sz="3120"/>
            </a:lvl4pPr>
            <a:lvl5pPr>
              <a:defRPr sz="3120"/>
            </a:lvl5pPr>
            <a:lvl6pPr>
              <a:defRPr sz="3120"/>
            </a:lvl6pPr>
            <a:lvl7pPr>
              <a:defRPr sz="3120"/>
            </a:lvl7pPr>
            <a:lvl8pPr>
              <a:defRPr sz="3120"/>
            </a:lvl8pPr>
            <a:lvl9pPr>
              <a:defRPr sz="312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5"/>
            </a:lvl1pPr>
            <a:lvl2pPr marL="712470" indent="0">
              <a:buNone/>
              <a:defRPr sz="2185"/>
            </a:lvl2pPr>
            <a:lvl3pPr marL="1425575" indent="0">
              <a:buNone/>
              <a:defRPr sz="1870"/>
            </a:lvl3pPr>
            <a:lvl4pPr marL="2138045" indent="0">
              <a:buNone/>
              <a:defRPr sz="1560"/>
            </a:lvl4pPr>
            <a:lvl5pPr marL="2851150" indent="0">
              <a:buNone/>
              <a:defRPr sz="1560"/>
            </a:lvl5pPr>
            <a:lvl6pPr marL="3563620" indent="0">
              <a:buNone/>
              <a:defRPr sz="1560"/>
            </a:lvl6pPr>
            <a:lvl7pPr marL="4276725" indent="0">
              <a:buNone/>
              <a:defRPr sz="1560"/>
            </a:lvl7pPr>
            <a:lvl8pPr marL="4989195" indent="0">
              <a:buNone/>
              <a:defRPr sz="1560"/>
            </a:lvl8pPr>
            <a:lvl9pPr marL="5702300" indent="0">
              <a:buNone/>
              <a:defRPr sz="156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9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90"/>
            </a:lvl1pPr>
            <a:lvl2pPr marL="712470" indent="0">
              <a:buNone/>
              <a:defRPr sz="4365"/>
            </a:lvl2pPr>
            <a:lvl3pPr marL="1425575" indent="0">
              <a:buNone/>
              <a:defRPr sz="3740"/>
            </a:lvl3pPr>
            <a:lvl4pPr marL="2138045" indent="0">
              <a:buNone/>
              <a:defRPr sz="3120"/>
            </a:lvl4pPr>
            <a:lvl5pPr marL="2851150" indent="0">
              <a:buNone/>
              <a:defRPr sz="3120"/>
            </a:lvl5pPr>
            <a:lvl6pPr marL="3563620" indent="0">
              <a:buNone/>
              <a:defRPr sz="3120"/>
            </a:lvl6pPr>
            <a:lvl7pPr marL="4276725" indent="0">
              <a:buNone/>
              <a:defRPr sz="3120"/>
            </a:lvl7pPr>
            <a:lvl8pPr marL="4989195" indent="0">
              <a:buNone/>
              <a:defRPr sz="3120"/>
            </a:lvl8pPr>
            <a:lvl9pPr marL="5702300" indent="0">
              <a:buNone/>
              <a:defRPr sz="3120"/>
            </a:lvl9pPr>
          </a:lstStyle>
          <a:p>
            <a:r>
              <a:rPr lang="zh-CN" altLang="en-US"/>
              <a:t>单击图标添加图片</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5"/>
            </a:lvl1pPr>
            <a:lvl2pPr marL="712470" indent="0">
              <a:buNone/>
              <a:defRPr sz="2185"/>
            </a:lvl2pPr>
            <a:lvl3pPr marL="1425575" indent="0">
              <a:buNone/>
              <a:defRPr sz="1870"/>
            </a:lvl3pPr>
            <a:lvl4pPr marL="2138045" indent="0">
              <a:buNone/>
              <a:defRPr sz="1560"/>
            </a:lvl4pPr>
            <a:lvl5pPr marL="2851150" indent="0">
              <a:buNone/>
              <a:defRPr sz="1560"/>
            </a:lvl5pPr>
            <a:lvl6pPr marL="3563620" indent="0">
              <a:buNone/>
              <a:defRPr sz="1560"/>
            </a:lvl6pPr>
            <a:lvl7pPr marL="4276725" indent="0">
              <a:buNone/>
              <a:defRPr sz="1560"/>
            </a:lvl7pPr>
            <a:lvl8pPr marL="4989195" indent="0">
              <a:buNone/>
              <a:defRPr sz="1560"/>
            </a:lvl8pPr>
            <a:lvl9pPr marL="5702300" indent="0">
              <a:buNone/>
              <a:defRPr sz="156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62EFA3B-D7FF-44DF-9422-7EF0D9F6EA04}" type="datetimeFigureOut">
              <a:rPr lang="zh-CN" altLang="en-US" smtClean="0"/>
              <a:t>2022/6/30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8595A79-202F-4CEE-B923-917BA4E4BBAE}"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13597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0">
                <a:solidFill>
                  <a:schemeClr val="tx1">
                    <a:tint val="75000"/>
                  </a:schemeClr>
                </a:solidFill>
              </a:defRPr>
            </a:lvl1pPr>
          </a:lstStyle>
          <a:p>
            <a:fld id="{762EFA3B-D7FF-44DF-9422-7EF0D9F6EA04}" type="datetimeFigureOut">
              <a:rPr lang="zh-CN" altLang="en-US" smtClean="0"/>
              <a:t>2022/6/30</a:t>
            </a:fld>
            <a:endParaRPr lang="zh-CN" alt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0">
                <a:solidFill>
                  <a:schemeClr val="tx1">
                    <a:tint val="75000"/>
                  </a:schemeClr>
                </a:solidFill>
              </a:defRPr>
            </a:lvl1pPr>
          </a:lstStyle>
          <a:p>
            <a:fld id="{38595A79-202F-4CEE-B923-917BA4E4BBA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142494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235" indent="-356235" algn="l" defTabSz="1424940" rtl="0" eaLnBrk="1" latinLnBrk="0" hangingPunct="1">
        <a:lnSpc>
          <a:spcPct val="90000"/>
        </a:lnSpc>
        <a:spcBef>
          <a:spcPts val="1560"/>
        </a:spcBef>
        <a:buFont typeface="Arial" pitchFamily="34" charset="0"/>
        <a:buChar char="•"/>
        <a:defRPr sz="4365" kern="1200">
          <a:solidFill>
            <a:schemeClr val="tx1"/>
          </a:solidFill>
          <a:latin typeface="+mn-lt"/>
          <a:ea typeface="+mn-ea"/>
          <a:cs typeface="+mn-cs"/>
        </a:defRPr>
      </a:lvl1pPr>
      <a:lvl2pPr marL="1069340" indent="-356235" algn="l" defTabSz="1424940" rtl="0" eaLnBrk="1" latinLnBrk="0" hangingPunct="1">
        <a:lnSpc>
          <a:spcPct val="90000"/>
        </a:lnSpc>
        <a:spcBef>
          <a:spcPts val="780"/>
        </a:spcBef>
        <a:buFont typeface="Arial" pitchFamily="34" charset="0"/>
        <a:buChar char="•"/>
        <a:defRPr sz="3740" kern="1200">
          <a:solidFill>
            <a:schemeClr val="tx1"/>
          </a:solidFill>
          <a:latin typeface="+mn-lt"/>
          <a:ea typeface="+mn-ea"/>
          <a:cs typeface="+mn-cs"/>
        </a:defRPr>
      </a:lvl2pPr>
      <a:lvl3pPr marL="1781810" indent="-356235" algn="l" defTabSz="1424940" rtl="0" eaLnBrk="1" latinLnBrk="0" hangingPunct="1">
        <a:lnSpc>
          <a:spcPct val="90000"/>
        </a:lnSpc>
        <a:spcBef>
          <a:spcPts val="780"/>
        </a:spcBef>
        <a:buFont typeface="Arial" pitchFamily="34" charset="0"/>
        <a:buChar char="•"/>
        <a:defRPr sz="3120" kern="1200">
          <a:solidFill>
            <a:schemeClr val="tx1"/>
          </a:solidFill>
          <a:latin typeface="+mn-lt"/>
          <a:ea typeface="+mn-ea"/>
          <a:cs typeface="+mn-cs"/>
        </a:defRPr>
      </a:lvl3pPr>
      <a:lvl4pPr marL="2494915" indent="-356235" algn="l" defTabSz="1424940" rtl="0" eaLnBrk="1" latinLnBrk="0" hangingPunct="1">
        <a:lnSpc>
          <a:spcPct val="90000"/>
        </a:lnSpc>
        <a:spcBef>
          <a:spcPts val="780"/>
        </a:spcBef>
        <a:buFont typeface="Arial" pitchFamily="34" charset="0"/>
        <a:buChar char="•"/>
        <a:defRPr sz="2805" kern="1200">
          <a:solidFill>
            <a:schemeClr val="tx1"/>
          </a:solidFill>
          <a:latin typeface="+mn-lt"/>
          <a:ea typeface="+mn-ea"/>
          <a:cs typeface="+mn-cs"/>
        </a:defRPr>
      </a:lvl4pPr>
      <a:lvl5pPr marL="3207385" indent="-356235" algn="l" defTabSz="1424940" rtl="0" eaLnBrk="1" latinLnBrk="0" hangingPunct="1">
        <a:lnSpc>
          <a:spcPct val="90000"/>
        </a:lnSpc>
        <a:spcBef>
          <a:spcPts val="780"/>
        </a:spcBef>
        <a:buFont typeface="Arial" pitchFamily="34" charset="0"/>
        <a:buChar char="•"/>
        <a:defRPr sz="2805" kern="1200">
          <a:solidFill>
            <a:schemeClr val="tx1"/>
          </a:solidFill>
          <a:latin typeface="+mn-lt"/>
          <a:ea typeface="+mn-ea"/>
          <a:cs typeface="+mn-cs"/>
        </a:defRPr>
      </a:lvl5pPr>
      <a:lvl6pPr marL="3920490" indent="-356235" algn="l" defTabSz="1424940" rtl="0" eaLnBrk="1" latinLnBrk="0" hangingPunct="1">
        <a:lnSpc>
          <a:spcPct val="90000"/>
        </a:lnSpc>
        <a:spcBef>
          <a:spcPts val="780"/>
        </a:spcBef>
        <a:buFont typeface="Arial" pitchFamily="34" charset="0"/>
        <a:buChar char="•"/>
        <a:defRPr sz="2805" kern="1200">
          <a:solidFill>
            <a:schemeClr val="tx1"/>
          </a:solidFill>
          <a:latin typeface="+mn-lt"/>
          <a:ea typeface="+mn-ea"/>
          <a:cs typeface="+mn-cs"/>
        </a:defRPr>
      </a:lvl6pPr>
      <a:lvl7pPr marL="4632960" indent="-356235" algn="l" defTabSz="1424940" rtl="0" eaLnBrk="1" latinLnBrk="0" hangingPunct="1">
        <a:lnSpc>
          <a:spcPct val="90000"/>
        </a:lnSpc>
        <a:spcBef>
          <a:spcPts val="780"/>
        </a:spcBef>
        <a:buFont typeface="Arial" pitchFamily="34" charset="0"/>
        <a:buChar char="•"/>
        <a:defRPr sz="2805" kern="1200">
          <a:solidFill>
            <a:schemeClr val="tx1"/>
          </a:solidFill>
          <a:latin typeface="+mn-lt"/>
          <a:ea typeface="+mn-ea"/>
          <a:cs typeface="+mn-cs"/>
        </a:defRPr>
      </a:lvl7pPr>
      <a:lvl8pPr marL="5346065" indent="-356235" algn="l" defTabSz="1424940" rtl="0" eaLnBrk="1" latinLnBrk="0" hangingPunct="1">
        <a:lnSpc>
          <a:spcPct val="90000"/>
        </a:lnSpc>
        <a:spcBef>
          <a:spcPts val="780"/>
        </a:spcBef>
        <a:buFont typeface="Arial" pitchFamily="34" charset="0"/>
        <a:buChar char="•"/>
        <a:defRPr sz="2805" kern="1200">
          <a:solidFill>
            <a:schemeClr val="tx1"/>
          </a:solidFill>
          <a:latin typeface="+mn-lt"/>
          <a:ea typeface="+mn-ea"/>
          <a:cs typeface="+mn-cs"/>
        </a:defRPr>
      </a:lvl8pPr>
      <a:lvl9pPr marL="6058535" indent="-356235" algn="l" defTabSz="1424940" rtl="0" eaLnBrk="1" latinLnBrk="0" hangingPunct="1">
        <a:lnSpc>
          <a:spcPct val="90000"/>
        </a:lnSpc>
        <a:spcBef>
          <a:spcPts val="780"/>
        </a:spcBef>
        <a:buFont typeface="Arial" pitchFamily="34" charset="0"/>
        <a:buChar char="•"/>
        <a:defRPr sz="2805" kern="1200">
          <a:solidFill>
            <a:schemeClr val="tx1"/>
          </a:solidFill>
          <a:latin typeface="+mn-lt"/>
          <a:ea typeface="+mn-ea"/>
          <a:cs typeface="+mn-cs"/>
        </a:defRPr>
      </a:lvl9pPr>
    </p:bodyStyle>
    <p:otherStyle>
      <a:defPPr>
        <a:defRPr lang="en-US"/>
      </a:defPPr>
      <a:lvl1pPr marL="0" algn="l" defTabSz="1424940" rtl="0" eaLnBrk="1" latinLnBrk="0" hangingPunct="1">
        <a:defRPr sz="2805" kern="1200">
          <a:solidFill>
            <a:schemeClr val="tx1"/>
          </a:solidFill>
          <a:latin typeface="+mn-lt"/>
          <a:ea typeface="+mn-ea"/>
          <a:cs typeface="+mn-cs"/>
        </a:defRPr>
      </a:lvl1pPr>
      <a:lvl2pPr marL="712470" algn="l" defTabSz="1424940" rtl="0" eaLnBrk="1" latinLnBrk="0" hangingPunct="1">
        <a:defRPr sz="2805" kern="1200">
          <a:solidFill>
            <a:schemeClr val="tx1"/>
          </a:solidFill>
          <a:latin typeface="+mn-lt"/>
          <a:ea typeface="+mn-ea"/>
          <a:cs typeface="+mn-cs"/>
        </a:defRPr>
      </a:lvl2pPr>
      <a:lvl3pPr marL="1425575" algn="l" defTabSz="1424940" rtl="0" eaLnBrk="1" latinLnBrk="0" hangingPunct="1">
        <a:defRPr sz="2805" kern="1200">
          <a:solidFill>
            <a:schemeClr val="tx1"/>
          </a:solidFill>
          <a:latin typeface="+mn-lt"/>
          <a:ea typeface="+mn-ea"/>
          <a:cs typeface="+mn-cs"/>
        </a:defRPr>
      </a:lvl3pPr>
      <a:lvl4pPr marL="2138045" algn="l" defTabSz="1424940" rtl="0" eaLnBrk="1" latinLnBrk="0" hangingPunct="1">
        <a:defRPr sz="2805" kern="1200">
          <a:solidFill>
            <a:schemeClr val="tx1"/>
          </a:solidFill>
          <a:latin typeface="+mn-lt"/>
          <a:ea typeface="+mn-ea"/>
          <a:cs typeface="+mn-cs"/>
        </a:defRPr>
      </a:lvl4pPr>
      <a:lvl5pPr marL="2851150" algn="l" defTabSz="1424940" rtl="0" eaLnBrk="1" latinLnBrk="0" hangingPunct="1">
        <a:defRPr sz="2805" kern="1200">
          <a:solidFill>
            <a:schemeClr val="tx1"/>
          </a:solidFill>
          <a:latin typeface="+mn-lt"/>
          <a:ea typeface="+mn-ea"/>
          <a:cs typeface="+mn-cs"/>
        </a:defRPr>
      </a:lvl5pPr>
      <a:lvl6pPr marL="3563620" algn="l" defTabSz="1424940" rtl="0" eaLnBrk="1" latinLnBrk="0" hangingPunct="1">
        <a:defRPr sz="2805" kern="1200">
          <a:solidFill>
            <a:schemeClr val="tx1"/>
          </a:solidFill>
          <a:latin typeface="+mn-lt"/>
          <a:ea typeface="+mn-ea"/>
          <a:cs typeface="+mn-cs"/>
        </a:defRPr>
      </a:lvl6pPr>
      <a:lvl7pPr marL="4276725" algn="l" defTabSz="1424940" rtl="0" eaLnBrk="1" latinLnBrk="0" hangingPunct="1">
        <a:defRPr sz="2805" kern="1200">
          <a:solidFill>
            <a:schemeClr val="tx1"/>
          </a:solidFill>
          <a:latin typeface="+mn-lt"/>
          <a:ea typeface="+mn-ea"/>
          <a:cs typeface="+mn-cs"/>
        </a:defRPr>
      </a:lvl7pPr>
      <a:lvl8pPr marL="4989195" algn="l" defTabSz="1424940" rtl="0" eaLnBrk="1" latinLnBrk="0" hangingPunct="1">
        <a:defRPr sz="2805" kern="1200">
          <a:solidFill>
            <a:schemeClr val="tx1"/>
          </a:solidFill>
          <a:latin typeface="+mn-lt"/>
          <a:ea typeface="+mn-ea"/>
          <a:cs typeface="+mn-cs"/>
        </a:defRPr>
      </a:lvl8pPr>
      <a:lvl9pPr marL="5702300" algn="l" defTabSz="1424940" rtl="0" eaLnBrk="1" latinLnBrk="0" hangingPunct="1">
        <a:defRPr sz="28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标题 1"/>
          <p:cNvSpPr>
            <a:spLocks noGrp="1"/>
          </p:cNvSpPr>
          <p:nvPr>
            <p:ph type="ctrTitle"/>
          </p:nvPr>
        </p:nvSpPr>
        <p:spPr>
          <a:xfrm>
            <a:off x="0" y="3381830"/>
            <a:ext cx="15119350" cy="2253614"/>
          </a:xfrm>
        </p:spPr>
        <p:txBody>
          <a:bodyPr>
            <a:noAutofit/>
          </a:bodyPr>
          <a:lstStyle/>
          <a:p>
            <a:pPr>
              <a:lnSpc>
                <a:spcPct val="200000"/>
              </a:lnSpc>
            </a:pPr>
            <a:r>
              <a:rPr lang="zh-CN" altLang="en-US" sz="4000" b="1" dirty="0">
                <a:latin typeface="微软雅黑" pitchFamily="34" charset="-122"/>
                <a:ea typeface="微软雅黑" pitchFamily="34" charset="-122"/>
              </a:rPr>
              <a:t>乐山市沙湾区踏水镇踏水初级中学扩建项目</a:t>
            </a:r>
            <a:br>
              <a:rPr lang="en-US" altLang="zh-CN" sz="4000" b="1" dirty="0">
                <a:latin typeface="微软雅黑" pitchFamily="34" charset="-122"/>
                <a:ea typeface="微软雅黑" pitchFamily="34" charset="-122"/>
              </a:rPr>
            </a:br>
            <a:r>
              <a:rPr lang="zh-CN" altLang="en-US" sz="4000" b="1" dirty="0">
                <a:latin typeface="微软雅黑" pitchFamily="34" charset="-122"/>
                <a:ea typeface="微软雅黑" pitchFamily="34" charset="-122"/>
              </a:rPr>
              <a:t>选址论证报告</a:t>
            </a:r>
          </a:p>
        </p:txBody>
      </p:sp>
      <p:sp>
        <p:nvSpPr>
          <p:cNvPr id="3" name="标题 1">
            <a:extLst>
              <a:ext uri="{FF2B5EF4-FFF2-40B4-BE49-F238E27FC236}">
                <a16:creationId xmlns:a16="http://schemas.microsoft.com/office/drawing/2014/main" id="{1FB03A28-DBA1-CB91-F488-1B391F7E62E4}"/>
              </a:ext>
            </a:extLst>
          </p:cNvPr>
          <p:cNvSpPr txBox="1">
            <a:spLocks/>
          </p:cNvSpPr>
          <p:nvPr/>
        </p:nvSpPr>
        <p:spPr>
          <a:xfrm>
            <a:off x="0" y="8025449"/>
            <a:ext cx="15119350" cy="2253614"/>
          </a:xfrm>
          <a:prstGeom prst="rect">
            <a:avLst/>
          </a:prstGeom>
        </p:spPr>
        <p:txBody>
          <a:bodyPr vert="horz" lIns="91440" tIns="45720" rIns="91440" bIns="45720" rtlCol="0" anchor="b">
            <a:noAutofit/>
          </a:bodyPr>
          <a:lstStyle>
            <a:lvl1pPr algn="ctr" defTabSz="1424940" rtl="0" eaLnBrk="1" latinLnBrk="0" hangingPunct="1">
              <a:lnSpc>
                <a:spcPct val="90000"/>
              </a:lnSpc>
              <a:spcBef>
                <a:spcPct val="0"/>
              </a:spcBef>
              <a:buNone/>
              <a:defRPr sz="9355" kern="1200">
                <a:solidFill>
                  <a:schemeClr val="tx1"/>
                </a:solidFill>
                <a:latin typeface="+mj-lt"/>
                <a:ea typeface="+mj-ea"/>
                <a:cs typeface="+mj-cs"/>
              </a:defRPr>
            </a:lvl1pPr>
          </a:lstStyle>
          <a:p>
            <a:pPr>
              <a:lnSpc>
                <a:spcPct val="200000"/>
              </a:lnSpc>
            </a:pPr>
            <a:r>
              <a:rPr lang="en-US" altLang="zh-CN" sz="1800" b="1" dirty="0">
                <a:latin typeface="微软雅黑" pitchFamily="34" charset="-122"/>
                <a:ea typeface="微软雅黑" pitchFamily="34" charset="-122"/>
              </a:rPr>
              <a:t>2022</a:t>
            </a:r>
            <a:r>
              <a:rPr lang="zh-CN" altLang="en-US" sz="1800" b="1" dirty="0">
                <a:latin typeface="微软雅黑" pitchFamily="34" charset="-122"/>
                <a:ea typeface="微软雅黑" pitchFamily="34" charset="-122"/>
              </a:rPr>
              <a:t>年</a:t>
            </a:r>
            <a:r>
              <a:rPr lang="en-US" altLang="zh-CN" sz="1800" b="1" dirty="0">
                <a:latin typeface="微软雅黑" pitchFamily="34" charset="-122"/>
                <a:ea typeface="微软雅黑" pitchFamily="34" charset="-122"/>
              </a:rPr>
              <a:t>06</a:t>
            </a:r>
            <a:r>
              <a:rPr lang="zh-CN" altLang="en-US" sz="1800" b="1" dirty="0">
                <a:latin typeface="微软雅黑" pitchFamily="34" charset="-122"/>
                <a:ea typeface="微软雅黑" pitchFamily="34" charset="-122"/>
              </a:rPr>
              <a:t>月</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26238D14-E795-A28B-4F51-10EECB9C4B5C}"/>
              </a:ext>
            </a:extLst>
          </p:cNvPr>
          <p:cNvPicPr>
            <a:picLocks noChangeAspect="1"/>
          </p:cNvPicPr>
          <p:nvPr/>
        </p:nvPicPr>
        <p:blipFill rotWithShape="1">
          <a:blip r:embed="rId2">
            <a:extLst>
              <a:ext uri="{28A0092B-C50C-407E-A947-70E740481C1C}">
                <a14:useLocalDpi xmlns:a14="http://schemas.microsoft.com/office/drawing/2010/main" val="0"/>
              </a:ext>
            </a:extLst>
          </a:blip>
          <a:srcRect l="2124" t="5120" r="1192" b="6190"/>
          <a:stretch/>
        </p:blipFill>
        <p:spPr>
          <a:xfrm>
            <a:off x="1506071" y="228421"/>
            <a:ext cx="11698941" cy="7580273"/>
          </a:xfrm>
          <a:prstGeom prst="rect">
            <a:avLst/>
          </a:prstGeom>
        </p:spPr>
      </p:pic>
      <p:sp>
        <p:nvSpPr>
          <p:cNvPr id="5" name="Rectangle 1"/>
          <p:cNvSpPr>
            <a:spLocks noChangeArrowheads="1"/>
          </p:cNvSpPr>
          <p:nvPr/>
        </p:nvSpPr>
        <p:spPr bwMode="auto">
          <a:xfrm>
            <a:off x="322263" y="9725298"/>
            <a:ext cx="14474825" cy="553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2" tIns="45701" rIns="91402" bIns="45701" numCol="1" anchor="ctr" anchorCtr="0" compatLnSpc="1">
            <a:prstTxWarp prst="textNoShape">
              <a:avLst/>
            </a:prstTxWarp>
            <a:spAutoFit/>
          </a:bodyPr>
          <a:lstStyle/>
          <a:p>
            <a:pPr algn="ctr" defTabSz="914034" eaLnBrk="0" fontAlgn="base" hangingPunct="0">
              <a:spcBef>
                <a:spcPct val="0"/>
              </a:spcBef>
              <a:spcAft>
                <a:spcPct val="0"/>
              </a:spcAft>
            </a:pPr>
            <a:r>
              <a:rPr lang="zh-CN" altLang="en-US" sz="1499" dirty="0">
                <a:latin typeface="宋体" panose="02010600030101010101" pitchFamily="2" charset="-122"/>
                <a:ea typeface="宋体" panose="02010600030101010101" pitchFamily="2" charset="-122"/>
                <a:cs typeface="宋体" panose="02010600030101010101" pitchFamily="2" charset="-122"/>
              </a:rPr>
              <a:t>成   果   专   用   章</a:t>
            </a:r>
            <a:endParaRPr lang="zh-CN" altLang="en-US" sz="1499" dirty="0">
              <a:latin typeface="宋体" panose="02010600030101010101" pitchFamily="2" charset="-122"/>
              <a:ea typeface="宋体" panose="02010600030101010101" pitchFamily="2" charset="-122"/>
            </a:endParaRPr>
          </a:p>
          <a:p>
            <a:pPr algn="ctr" defTabSz="914034" eaLnBrk="0" fontAlgn="base" hangingPunct="0">
              <a:spcBef>
                <a:spcPct val="0"/>
              </a:spcBef>
              <a:spcAft>
                <a:spcPct val="0"/>
              </a:spcAft>
            </a:pPr>
            <a:r>
              <a:rPr lang="en-US" altLang="zh-CN" sz="1499" dirty="0">
                <a:latin typeface="宋体" panose="02010600030101010101" pitchFamily="2" charset="-122"/>
                <a:ea typeface="宋体" panose="02010600030101010101" pitchFamily="2" charset="-122"/>
                <a:cs typeface="Times New Roman" panose="02020603050405020304" pitchFamily="18" charset="0"/>
              </a:rPr>
              <a:t>2022.06</a:t>
            </a:r>
            <a:endParaRPr lang="en-US" altLang="zh-CN" sz="1499" dirty="0">
              <a:latin typeface="宋体" panose="02010600030101010101" pitchFamily="2" charset="-122"/>
              <a:ea typeface="宋体" panose="02010600030101010101" pitchFamily="2" charset="-122"/>
            </a:endParaRPr>
          </a:p>
        </p:txBody>
      </p:sp>
      <p:sp>
        <p:nvSpPr>
          <p:cNvPr id="7" name="Rectangle 1">
            <a:extLst>
              <a:ext uri="{FF2B5EF4-FFF2-40B4-BE49-F238E27FC236}">
                <a16:creationId xmlns:a16="http://schemas.microsoft.com/office/drawing/2014/main" id="{27D9CF68-7A49-9A2C-94E5-301EEF2F1C2D}"/>
              </a:ext>
            </a:extLst>
          </p:cNvPr>
          <p:cNvSpPr>
            <a:spLocks noChangeArrowheads="1"/>
          </p:cNvSpPr>
          <p:nvPr/>
        </p:nvSpPr>
        <p:spPr bwMode="auto">
          <a:xfrm>
            <a:off x="322263" y="7528149"/>
            <a:ext cx="14474825" cy="1828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2" tIns="45701" rIns="91402" bIns="45701" numCol="1" anchor="ctr" anchorCtr="0" compatLnSpc="1">
            <a:prstTxWarp prst="textNoShape">
              <a:avLst/>
            </a:prstTxWarp>
            <a:spAutoFit/>
          </a:bodyPr>
          <a:lstStyle/>
          <a:p>
            <a:pPr algn="ctr" defTabSz="914034" eaLnBrk="0" fontAlgn="base" hangingPunct="0">
              <a:lnSpc>
                <a:spcPct val="200000"/>
              </a:lnSpc>
              <a:spcBef>
                <a:spcPct val="0"/>
              </a:spcBef>
              <a:spcAft>
                <a:spcPct val="0"/>
              </a:spcAft>
            </a:pPr>
            <a:r>
              <a:rPr lang="zh-CN" altLang="en-US" sz="2000" dirty="0">
                <a:latin typeface="+mj-ea"/>
                <a:ea typeface="+mj-ea"/>
                <a:cs typeface="宋体" panose="02010600030101010101" pitchFamily="2" charset="-122"/>
              </a:rPr>
              <a:t>项目名称：</a:t>
            </a:r>
            <a:r>
              <a:rPr lang="en-US" altLang="zh-CN" sz="2000" dirty="0">
                <a:latin typeface="+mj-ea"/>
                <a:ea typeface="+mj-ea"/>
                <a:cs typeface="宋体" panose="02010600030101010101" pitchFamily="2" charset="-122"/>
              </a:rPr>
              <a:t>《</a:t>
            </a:r>
            <a:r>
              <a:rPr lang="zh-CN" altLang="en-US" sz="2000" dirty="0">
                <a:latin typeface="+mj-ea"/>
                <a:ea typeface="+mj-ea"/>
                <a:cs typeface="宋体" panose="02010600030101010101" pitchFamily="2" charset="-122"/>
              </a:rPr>
              <a:t>踏水中学扩建选址论证报告</a:t>
            </a:r>
            <a:r>
              <a:rPr lang="en-US" altLang="zh-CN" sz="2000" dirty="0">
                <a:latin typeface="+mj-ea"/>
                <a:ea typeface="+mj-ea"/>
                <a:cs typeface="宋体" panose="02010600030101010101" pitchFamily="2" charset="-122"/>
              </a:rPr>
              <a:t>》</a:t>
            </a:r>
          </a:p>
          <a:p>
            <a:pPr algn="ctr" defTabSz="914034" eaLnBrk="0" fontAlgn="base" hangingPunct="0">
              <a:lnSpc>
                <a:spcPct val="200000"/>
              </a:lnSpc>
              <a:spcBef>
                <a:spcPct val="0"/>
              </a:spcBef>
              <a:spcAft>
                <a:spcPct val="0"/>
              </a:spcAft>
            </a:pPr>
            <a:r>
              <a:rPr lang="zh-CN" altLang="en-US" sz="2000" dirty="0">
                <a:latin typeface="+mj-ea"/>
                <a:ea typeface="+mj-ea"/>
                <a:cs typeface="宋体" panose="02010600030101010101" pitchFamily="2" charset="-122"/>
              </a:rPr>
              <a:t>编制单位：四川铭睿建筑规划设计咨询有限公司</a:t>
            </a:r>
            <a:endParaRPr lang="en-US" altLang="zh-CN" sz="2000" dirty="0">
              <a:latin typeface="+mj-ea"/>
              <a:ea typeface="+mj-ea"/>
              <a:cs typeface="宋体" panose="02010600030101010101" pitchFamily="2" charset="-122"/>
            </a:endParaRPr>
          </a:p>
          <a:p>
            <a:pPr algn="ctr" defTabSz="914034" eaLnBrk="0" fontAlgn="base" hangingPunct="0">
              <a:lnSpc>
                <a:spcPct val="200000"/>
              </a:lnSpc>
              <a:spcBef>
                <a:spcPct val="0"/>
              </a:spcBef>
              <a:spcAft>
                <a:spcPct val="0"/>
              </a:spcAft>
            </a:pPr>
            <a:r>
              <a:rPr lang="zh-CN" altLang="en-US" sz="2000" dirty="0">
                <a:latin typeface="+mj-ea"/>
                <a:ea typeface="+mj-ea"/>
                <a:cs typeface="宋体" panose="02010600030101010101" pitchFamily="2" charset="-122"/>
              </a:rPr>
              <a:t>法定代表人：罗峰</a:t>
            </a:r>
            <a:endParaRPr lang="en-US" altLang="zh-CN" sz="2000" dirty="0">
              <a:latin typeface="+mj-ea"/>
              <a:ea typeface="+mj-ea"/>
              <a:cs typeface="宋体" panose="02010600030101010101" pitchFamily="2" charset="-122"/>
            </a:endParaRPr>
          </a:p>
        </p:txBody>
      </p:sp>
    </p:spTree>
    <p:extLst>
      <p:ext uri="{BB962C8B-B14F-4D97-AF65-F5344CB8AC3E}">
        <p14:creationId xmlns:p14="http://schemas.microsoft.com/office/powerpoint/2010/main" val="1190254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95288" y="2680282"/>
            <a:ext cx="14401800" cy="961289"/>
          </a:xfrm>
          <a:prstGeom prst="rect">
            <a:avLst/>
          </a:prstGeom>
          <a:noFill/>
        </p:spPr>
        <p:txBody>
          <a:bodyPr wrap="square" rtlCol="0">
            <a:spAutoFit/>
          </a:bodyPr>
          <a:lstStyle/>
          <a:p>
            <a:pPr indent="457200">
              <a:lnSpc>
                <a:spcPct val="150000"/>
              </a:lnSpc>
            </a:pPr>
            <a:r>
              <a:rPr lang="zh-CN" altLang="en-US" sz="2000" b="1" dirty="0">
                <a:latin typeface="微软雅黑" pitchFamily="34" charset="-122"/>
                <a:ea typeface="微软雅黑" pitchFamily="34" charset="-122"/>
              </a:rPr>
              <a:t>踏水中学扩建项目选址论证报告已在</a:t>
            </a:r>
            <a:r>
              <a:rPr lang="en-US" altLang="zh-CN" sz="2000" b="1" dirty="0">
                <a:latin typeface="微软雅黑" pitchFamily="34" charset="-122"/>
                <a:ea typeface="微软雅黑" pitchFamily="34" charset="-122"/>
              </a:rPr>
              <a:t>6</a:t>
            </a:r>
            <a:r>
              <a:rPr lang="zh-CN" altLang="en-US" sz="2000" b="1" dirty="0">
                <a:latin typeface="微软雅黑" pitchFamily="34" charset="-122"/>
                <a:ea typeface="微软雅黑" pitchFamily="34" charset="-122"/>
              </a:rPr>
              <a:t>月</a:t>
            </a:r>
            <a:r>
              <a:rPr lang="en-US" altLang="zh-CN" sz="2000" b="1" dirty="0">
                <a:latin typeface="微软雅黑" pitchFamily="34" charset="-122"/>
                <a:ea typeface="微软雅黑" pitchFamily="34" charset="-122"/>
              </a:rPr>
              <a:t>22</a:t>
            </a:r>
            <a:r>
              <a:rPr lang="zh-CN" altLang="en-US" sz="2000" b="1" dirty="0">
                <a:latin typeface="微软雅黑" pitchFamily="34" charset="-122"/>
                <a:ea typeface="微软雅黑" pitchFamily="34" charset="-122"/>
              </a:rPr>
              <a:t>日通过专委会的评审，本次报告依据会议纪要进行了修改，具体的意见和修改内容如下：</a:t>
            </a:r>
            <a:endParaRPr lang="en-US" altLang="zh-CN" sz="2000" b="1" dirty="0">
              <a:latin typeface="微软雅黑" pitchFamily="34" charset="-122"/>
              <a:ea typeface="微软雅黑" pitchFamily="34" charset="-122"/>
            </a:endParaRPr>
          </a:p>
        </p:txBody>
      </p:sp>
      <p:graphicFrame>
        <p:nvGraphicFramePr>
          <p:cNvPr id="11" name="表格 10">
            <a:extLst>
              <a:ext uri="{FF2B5EF4-FFF2-40B4-BE49-F238E27FC236}">
                <a16:creationId xmlns:a16="http://schemas.microsoft.com/office/drawing/2014/main" id="{36531250-D00B-0C4E-1E33-0C38DAA9C4A3}"/>
              </a:ext>
            </a:extLst>
          </p:cNvPr>
          <p:cNvGraphicFramePr>
            <a:graphicFrameLocks noGrp="1"/>
          </p:cNvGraphicFramePr>
          <p:nvPr>
            <p:extLst>
              <p:ext uri="{D42A27DB-BD31-4B8C-83A1-F6EECF244321}">
                <p14:modId xmlns:p14="http://schemas.microsoft.com/office/powerpoint/2010/main" val="434169052"/>
              </p:ext>
            </p:extLst>
          </p:nvPr>
        </p:nvGraphicFramePr>
        <p:xfrm>
          <a:off x="322262" y="3941903"/>
          <a:ext cx="14474825" cy="4475956"/>
        </p:xfrm>
        <a:graphic>
          <a:graphicData uri="http://schemas.openxmlformats.org/drawingml/2006/table">
            <a:tbl>
              <a:tblPr firstRow="1" firstCol="1" bandRow="1">
                <a:tableStyleId>{5C22544A-7EE6-4342-B048-85BDC9FD1C3A}</a:tableStyleId>
              </a:tblPr>
              <a:tblGrid>
                <a:gridCol w="8344012">
                  <a:extLst>
                    <a:ext uri="{9D8B030D-6E8A-4147-A177-3AD203B41FA5}">
                      <a16:colId xmlns:a16="http://schemas.microsoft.com/office/drawing/2014/main" val="548369750"/>
                    </a:ext>
                  </a:extLst>
                </a:gridCol>
                <a:gridCol w="6130813">
                  <a:extLst>
                    <a:ext uri="{9D8B030D-6E8A-4147-A177-3AD203B41FA5}">
                      <a16:colId xmlns:a16="http://schemas.microsoft.com/office/drawing/2014/main" val="3797111698"/>
                    </a:ext>
                  </a:extLst>
                </a:gridCol>
              </a:tblGrid>
              <a:tr h="559495">
                <a:tc>
                  <a:txBody>
                    <a:bodyPr/>
                    <a:lstStyle/>
                    <a:p>
                      <a:pPr algn="ctr" fontAlgn="ctr"/>
                      <a:r>
                        <a:rPr lang="zh-CN" altLang="en-US" sz="1800" u="none" strike="noStrike">
                          <a:effectLst/>
                        </a:rPr>
                        <a:t>专委会意见</a:t>
                      </a:r>
                      <a:endParaRPr lang="zh-CN" altLang="en-US" sz="18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zh-CN" altLang="en-US" sz="1800" u="none" strike="noStrike">
                          <a:effectLst/>
                        </a:rPr>
                        <a:t>本次修改内容</a:t>
                      </a:r>
                      <a:endParaRPr lang="zh-CN" altLang="en-US" sz="18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846737308"/>
                  </a:ext>
                </a:extLst>
              </a:tr>
              <a:tr h="2237977">
                <a:tc>
                  <a:txBody>
                    <a:bodyPr/>
                    <a:lstStyle/>
                    <a:p>
                      <a:pPr algn="l" fontAlgn="ctr"/>
                      <a:r>
                        <a:rPr lang="zh-CN" altLang="en-US" sz="1800" u="none" strike="noStrike">
                          <a:effectLst/>
                        </a:rPr>
                        <a:t>进一步论证选址的可行性，充分考虑安全问题，学校扩建部分为鱼塘，应考虑水塘对建筑物的影响，其不利于建筑基础，容易造成建筑基础不均匀沉降。</a:t>
                      </a:r>
                      <a:endParaRPr lang="zh-CN" altLang="en-US" sz="18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zh-CN" altLang="en-US" sz="1800" u="none" strike="noStrike" dirty="0">
                          <a:effectLst/>
                        </a:rPr>
                        <a:t>学校教学楼属于多层建筑，基础需要有一层埋置深度并且落在承载力足够的持力层上，施工图设计中会结合地基报告采取不同相应的基础方式避免不均匀沉降。</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369163981"/>
                  </a:ext>
                </a:extLst>
              </a:tr>
              <a:tr h="559495">
                <a:tc>
                  <a:txBody>
                    <a:bodyPr/>
                    <a:lstStyle/>
                    <a:p>
                      <a:pPr algn="l" fontAlgn="ctr"/>
                      <a:r>
                        <a:rPr lang="zh-CN" altLang="en-US" sz="1800" u="none" strike="noStrike">
                          <a:effectLst/>
                        </a:rPr>
                        <a:t>补充完善项目的社会影响评价和交通影响分析等内容。</a:t>
                      </a:r>
                      <a:endParaRPr lang="zh-CN" altLang="en-US" sz="18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zh-CN" altLang="en-US" sz="1800" u="none" strike="noStrike" dirty="0">
                          <a:effectLst/>
                        </a:rPr>
                        <a:t>已采纳并进行补充说明</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031137748"/>
                  </a:ext>
                </a:extLst>
              </a:tr>
              <a:tr h="1118989">
                <a:tc>
                  <a:txBody>
                    <a:bodyPr/>
                    <a:lstStyle/>
                    <a:p>
                      <a:pPr algn="l" fontAlgn="ctr"/>
                      <a:r>
                        <a:rPr lang="zh-CN" altLang="en-US" sz="1800" u="none" strike="noStrike" dirty="0">
                          <a:effectLst/>
                        </a:rPr>
                        <a:t>核实项目的排水是否接入市政管网，如不能接入，需结合地形合理设置污水处理设施。</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l" fontAlgn="ctr"/>
                      <a:r>
                        <a:rPr lang="zh-CN" altLang="en-US" sz="1800" u="none" strike="noStrike" dirty="0">
                          <a:effectLst/>
                        </a:rPr>
                        <a:t>后续市政管网施工单位中会根据现状镇区的排水管网和踏水中学的地形情况进行管线设计。</a:t>
                      </a:r>
                      <a:endParaRPr lang="zh-CN" altLang="en-US" sz="18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70563434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96130" y="1836420"/>
            <a:ext cx="6224270" cy="5109925"/>
          </a:xfrm>
          <a:prstGeom prst="rect">
            <a:avLst/>
          </a:prstGeom>
          <a:noFill/>
        </p:spPr>
        <p:txBody>
          <a:bodyPr wrap="square" rtlCol="0">
            <a:spAutoFit/>
          </a:bodyPr>
          <a:lstStyle/>
          <a:p>
            <a:pPr algn="ctr" fontAlgn="auto">
              <a:lnSpc>
                <a:spcPct val="150000"/>
              </a:lnSpc>
              <a:spcAft>
                <a:spcPts val="3000"/>
              </a:spcAft>
            </a:pPr>
            <a:r>
              <a:rPr lang="zh-CN" altLang="zh-CN" sz="3600" b="1" dirty="0">
                <a:latin typeface="微软雅黑" pitchFamily="34" charset="-122"/>
                <a:ea typeface="微软雅黑" pitchFamily="34" charset="-122"/>
              </a:rPr>
              <a:t>目  录</a:t>
            </a:r>
          </a:p>
          <a:p>
            <a:pPr fontAlgn="auto">
              <a:lnSpc>
                <a:spcPct val="150000"/>
              </a:lnSpc>
            </a:pPr>
            <a:r>
              <a:rPr lang="en-US" altLang="zh-CN" sz="2800" b="1" dirty="0">
                <a:solidFill>
                  <a:srgbClr val="D97E69"/>
                </a:solidFill>
                <a:latin typeface="微软雅黑" pitchFamily="34" charset="-122"/>
                <a:ea typeface="微软雅黑" pitchFamily="34" charset="-122"/>
                <a:cs typeface="微软雅黑" pitchFamily="34" charset="-122"/>
              </a:rPr>
              <a:t>01</a:t>
            </a:r>
            <a:r>
              <a:rPr lang="en-US" altLang="zh-CN" sz="2800" dirty="0">
                <a:latin typeface="微软雅黑" pitchFamily="34" charset="-122"/>
                <a:ea typeface="微软雅黑" pitchFamily="34" charset="-122"/>
                <a:cs typeface="微软雅黑" pitchFamily="34" charset="-122"/>
              </a:rPr>
              <a:t>  </a:t>
            </a:r>
            <a:r>
              <a:rPr lang="zh-CN" altLang="en-US" sz="2800" dirty="0">
                <a:latin typeface="微软雅黑" pitchFamily="34" charset="-122"/>
                <a:ea typeface="微软雅黑" pitchFamily="34" charset="-122"/>
                <a:cs typeface="微软雅黑" pitchFamily="34" charset="-122"/>
              </a:rPr>
              <a:t>项目概况</a:t>
            </a:r>
            <a:endParaRPr lang="en-US" altLang="zh-CN" sz="2800" dirty="0">
              <a:latin typeface="微软雅黑" pitchFamily="34" charset="-122"/>
              <a:ea typeface="微软雅黑" pitchFamily="34" charset="-122"/>
              <a:cs typeface="微软雅黑" pitchFamily="34" charset="-122"/>
            </a:endParaRPr>
          </a:p>
          <a:p>
            <a:pPr fontAlgn="auto">
              <a:lnSpc>
                <a:spcPct val="150000"/>
              </a:lnSpc>
            </a:pPr>
            <a:r>
              <a:rPr lang="en-US" altLang="zh-CN" sz="2800" b="1" dirty="0">
                <a:solidFill>
                  <a:srgbClr val="D97E69"/>
                </a:solidFill>
                <a:latin typeface="微软雅黑" pitchFamily="34" charset="-122"/>
                <a:ea typeface="微软雅黑" pitchFamily="34" charset="-122"/>
              </a:rPr>
              <a:t>02</a:t>
            </a:r>
            <a:r>
              <a:rPr lang="en-US" altLang="zh-CN" sz="2800" dirty="0">
                <a:latin typeface="微软雅黑" pitchFamily="34" charset="-122"/>
                <a:ea typeface="微软雅黑" pitchFamily="34" charset="-122"/>
                <a:cs typeface="微软雅黑" pitchFamily="34" charset="-122"/>
              </a:rPr>
              <a:t>  </a:t>
            </a:r>
            <a:r>
              <a:rPr lang="zh-CN" altLang="en-US" sz="2800" dirty="0">
                <a:latin typeface="微软雅黑" pitchFamily="34" charset="-122"/>
                <a:ea typeface="微软雅黑" pitchFamily="34" charset="-122"/>
                <a:cs typeface="微软雅黑" pitchFamily="34" charset="-122"/>
              </a:rPr>
              <a:t>项目选址</a:t>
            </a:r>
            <a:r>
              <a:rPr lang="zh-CN" altLang="en-US" sz="2800" dirty="0">
                <a:latin typeface="微软雅黑" pitchFamily="34" charset="-122"/>
                <a:ea typeface="微软雅黑" pitchFamily="34" charset="-122"/>
                <a:cs typeface="微软雅黑" pitchFamily="34" charset="-122"/>
                <a:sym typeface="+mn-ea"/>
              </a:rPr>
              <a:t>及周边区域情况</a:t>
            </a:r>
            <a:endParaRPr lang="en-US" altLang="zh-CN" sz="2800" dirty="0">
              <a:latin typeface="微软雅黑" pitchFamily="34" charset="-122"/>
              <a:ea typeface="微软雅黑" pitchFamily="34" charset="-122"/>
              <a:cs typeface="微软雅黑" pitchFamily="34" charset="-122"/>
              <a:sym typeface="+mn-ea"/>
            </a:endParaRPr>
          </a:p>
          <a:p>
            <a:pPr fontAlgn="auto">
              <a:lnSpc>
                <a:spcPct val="150000"/>
              </a:lnSpc>
            </a:pPr>
            <a:r>
              <a:rPr lang="en-US" altLang="zh-CN" sz="2800" b="1" dirty="0">
                <a:solidFill>
                  <a:srgbClr val="D97E69"/>
                </a:solidFill>
                <a:latin typeface="微软雅黑" pitchFamily="34" charset="-122"/>
                <a:ea typeface="微软雅黑" pitchFamily="34" charset="-122"/>
              </a:rPr>
              <a:t>03</a:t>
            </a:r>
            <a:r>
              <a:rPr lang="en-US" altLang="zh-CN" sz="2800" dirty="0">
                <a:latin typeface="微软雅黑" pitchFamily="34" charset="-122"/>
                <a:ea typeface="微软雅黑" pitchFamily="34" charset="-122"/>
                <a:cs typeface="微软雅黑" pitchFamily="34" charset="-122"/>
              </a:rPr>
              <a:t>  </a:t>
            </a:r>
            <a:r>
              <a:rPr lang="zh-CN" altLang="en-US" sz="2800" dirty="0">
                <a:latin typeface="微软雅黑" pitchFamily="34" charset="-122"/>
                <a:ea typeface="微软雅黑" pitchFamily="34" charset="-122"/>
                <a:cs typeface="微软雅黑" pitchFamily="34" charset="-122"/>
              </a:rPr>
              <a:t>项目建设必要性</a:t>
            </a:r>
          </a:p>
          <a:p>
            <a:pPr fontAlgn="auto">
              <a:lnSpc>
                <a:spcPct val="150000"/>
              </a:lnSpc>
            </a:pPr>
            <a:r>
              <a:rPr lang="en-US" altLang="zh-CN" sz="2800" b="1" dirty="0">
                <a:solidFill>
                  <a:srgbClr val="D97E69"/>
                </a:solidFill>
                <a:latin typeface="微软雅黑" pitchFamily="34" charset="-122"/>
                <a:ea typeface="微软雅黑" pitchFamily="34" charset="-122"/>
                <a:cs typeface="微软雅黑" pitchFamily="34" charset="-122"/>
              </a:rPr>
              <a:t>04  </a:t>
            </a:r>
            <a:r>
              <a:rPr lang="zh-CN" altLang="en-US" sz="2800" dirty="0">
                <a:latin typeface="微软雅黑" pitchFamily="34" charset="-122"/>
                <a:ea typeface="微软雅黑" pitchFamily="34" charset="-122"/>
                <a:cs typeface="微软雅黑" pitchFamily="34" charset="-122"/>
              </a:rPr>
              <a:t>项目选址依据及原则</a:t>
            </a:r>
            <a:endParaRPr lang="en-US" altLang="zh-CN" sz="2800" dirty="0">
              <a:latin typeface="微软雅黑" pitchFamily="34" charset="-122"/>
              <a:ea typeface="微软雅黑" pitchFamily="34" charset="-122"/>
              <a:cs typeface="微软雅黑" pitchFamily="34" charset="-122"/>
            </a:endParaRPr>
          </a:p>
          <a:p>
            <a:pPr>
              <a:lnSpc>
                <a:spcPct val="150000"/>
              </a:lnSpc>
            </a:pPr>
            <a:r>
              <a:rPr lang="en-US" altLang="zh-CN" sz="2800" b="1" dirty="0">
                <a:solidFill>
                  <a:srgbClr val="D97E69"/>
                </a:solidFill>
                <a:latin typeface="微软雅黑" pitchFamily="34" charset="-122"/>
                <a:ea typeface="微软雅黑" pitchFamily="34" charset="-122"/>
                <a:cs typeface="微软雅黑" pitchFamily="34" charset="-122"/>
              </a:rPr>
              <a:t>05  </a:t>
            </a:r>
            <a:r>
              <a:rPr lang="zh-CN" altLang="en-US" sz="2800" dirty="0">
                <a:latin typeface="微软雅黑" pitchFamily="34" charset="-122"/>
                <a:ea typeface="微软雅黑" pitchFamily="34" charset="-122"/>
              </a:rPr>
              <a:t>项目选址方案及其符合性分析</a:t>
            </a:r>
            <a:endParaRPr lang="en-US" altLang="zh-CN" sz="2800" dirty="0">
              <a:latin typeface="微软雅黑" pitchFamily="34" charset="-122"/>
              <a:ea typeface="微软雅黑" pitchFamily="34" charset="-122"/>
            </a:endParaRPr>
          </a:p>
          <a:p>
            <a:pPr>
              <a:lnSpc>
                <a:spcPct val="150000"/>
              </a:lnSpc>
            </a:pPr>
            <a:r>
              <a:rPr lang="en-US" altLang="zh-CN" sz="2800" b="1" dirty="0">
                <a:solidFill>
                  <a:srgbClr val="D97E69"/>
                </a:solidFill>
                <a:latin typeface="微软雅黑" pitchFamily="34" charset="-122"/>
                <a:ea typeface="微软雅黑" pitchFamily="34" charset="-122"/>
                <a:cs typeface="微软雅黑" pitchFamily="34" charset="-122"/>
              </a:rPr>
              <a:t>06  </a:t>
            </a:r>
            <a:r>
              <a:rPr lang="zh-CN" altLang="en-US" sz="2800" dirty="0">
                <a:latin typeface="微软雅黑" pitchFamily="34" charset="-122"/>
                <a:ea typeface="微软雅黑" pitchFamily="34" charset="-122"/>
              </a:rPr>
              <a:t>结论与建议</a:t>
            </a:r>
            <a:endParaRPr lang="en-US" altLang="zh-CN" sz="2800" dirty="0">
              <a:latin typeface="微软雅黑" pitchFamily="34" charset="-122"/>
              <a:ea typeface="微软雅黑"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3108787"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项目概况</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01</a:t>
            </a:r>
          </a:p>
        </p:txBody>
      </p:sp>
      <p:sp>
        <p:nvSpPr>
          <p:cNvPr id="7" name="文本框 6"/>
          <p:cNvSpPr txBox="1"/>
          <p:nvPr/>
        </p:nvSpPr>
        <p:spPr>
          <a:xfrm>
            <a:off x="322264" y="1714332"/>
            <a:ext cx="14474824" cy="1884618"/>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2020</a:t>
            </a:r>
            <a:r>
              <a:rPr lang="zh-CN" altLang="en-US" sz="2000" dirty="0">
                <a:latin typeface="微软雅黑" pitchFamily="34" charset="-122"/>
                <a:ea typeface="微软雅黑" pitchFamily="34" charset="-122"/>
              </a:rPr>
              <a:t>年乡镇行政区划和村级建制调整改革后，原碧山乡和踏水镇合并为一个镇，按照沙湾区教育局中小学学校布局调整方案和“十四五”教育专项规划，太平中学、沫江学校、碧山学校逐年初中不再招生，现辖区内初中学生并入踏水中学就读，预估布局调整后踏水中学新增片区学生约</a:t>
            </a:r>
            <a:r>
              <a:rPr lang="en-US" altLang="zh-CN" sz="2000" dirty="0">
                <a:latin typeface="微软雅黑" pitchFamily="34" charset="-122"/>
                <a:ea typeface="微软雅黑" pitchFamily="34" charset="-122"/>
              </a:rPr>
              <a:t>200</a:t>
            </a:r>
            <a:r>
              <a:rPr lang="zh-CN" altLang="en-US" sz="2000" dirty="0">
                <a:latin typeface="微软雅黑" pitchFamily="34" charset="-122"/>
                <a:ea typeface="微软雅黑" pitchFamily="34" charset="-122"/>
              </a:rPr>
              <a:t>人。随着教学质量的不断提升，就读踏水中学的需求越来越多，现有硬件条件无法满足最基本的办学要求，急需扩大踏水中学办学规模和改善办学条件。</a:t>
            </a:r>
            <a:endParaRPr lang="en-US" altLang="zh-CN" sz="2000" dirty="0">
              <a:latin typeface="微软雅黑" pitchFamily="34" charset="-122"/>
              <a:ea typeface="微软雅黑" pitchFamily="34" charset="-122"/>
            </a:endParaRP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4" y="778314"/>
            <a:ext cx="3080884"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1.1</a:t>
            </a:r>
            <a:r>
              <a:rPr lang="zh-CN" altLang="en-US" sz="2000" dirty="0">
                <a:latin typeface="微软雅黑" pitchFamily="34" charset="-122"/>
                <a:ea typeface="微软雅黑" pitchFamily="34" charset="-122"/>
              </a:rPr>
              <a:t>项目选址背景</a:t>
            </a:r>
            <a:endParaRPr lang="en-US" altLang="zh-CN" sz="2000" dirty="0">
              <a:latin typeface="微软雅黑" pitchFamily="34" charset="-122"/>
              <a:ea typeface="微软雅黑" pitchFamily="34" charset="-122"/>
            </a:endParaRPr>
          </a:p>
        </p:txBody>
      </p:sp>
      <p:pic>
        <p:nvPicPr>
          <p:cNvPr id="2" name="图片 1">
            <a:extLst>
              <a:ext uri="{FF2B5EF4-FFF2-40B4-BE49-F238E27FC236}">
                <a16:creationId xmlns:a16="http://schemas.microsoft.com/office/drawing/2014/main" id="{9F553341-D15F-DF73-C6BA-77714D148A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3565" y="3829835"/>
            <a:ext cx="4968810" cy="6833575"/>
          </a:xfrm>
          <a:prstGeom prst="rect">
            <a:avLst/>
          </a:prstGeom>
        </p:spPr>
      </p:pic>
      <p:pic>
        <p:nvPicPr>
          <p:cNvPr id="3" name="图片 2">
            <a:extLst>
              <a:ext uri="{FF2B5EF4-FFF2-40B4-BE49-F238E27FC236}">
                <a16:creationId xmlns:a16="http://schemas.microsoft.com/office/drawing/2014/main" id="{3956B8F2-E49F-A871-969D-CF793EC44AA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09"/>
          <a:stretch/>
        </p:blipFill>
        <p:spPr>
          <a:xfrm>
            <a:off x="1005332" y="3829835"/>
            <a:ext cx="4925568" cy="6869756"/>
          </a:xfrm>
          <a:prstGeom prst="rect">
            <a:avLst/>
          </a:prstGeom>
        </p:spPr>
      </p:pic>
      <p:sp>
        <p:nvSpPr>
          <p:cNvPr id="10" name="文本框 9">
            <a:extLst>
              <a:ext uri="{FF2B5EF4-FFF2-40B4-BE49-F238E27FC236}">
                <a16:creationId xmlns:a16="http://schemas.microsoft.com/office/drawing/2014/main" id="{774BD5EC-402A-67F9-D7DB-251FE13BEED4}"/>
              </a:ext>
            </a:extLst>
          </p:cNvPr>
          <p:cNvSpPr txBox="1"/>
          <p:nvPr/>
        </p:nvSpPr>
        <p:spPr>
          <a:xfrm>
            <a:off x="322262" y="1214708"/>
            <a:ext cx="14474825" cy="499624"/>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zh-CN" altLang="en-US" sz="2000" b="1" dirty="0">
                <a:latin typeface="微软雅黑" pitchFamily="34" charset="-122"/>
                <a:ea typeface="微软雅黑" pitchFamily="34" charset="-122"/>
              </a:rPr>
              <a:t>“两项改革”将原碧山乡和踏水镇合并，辖区内初中学生的并入，现有学校的硬件条件难以达到办学要求。</a:t>
            </a:r>
            <a:endParaRPr lang="en-US" altLang="zh-CN" sz="2000" b="1" dirty="0">
              <a:latin typeface="微软雅黑" pitchFamily="34" charset="-122"/>
              <a:ea typeface="微软雅黑" pitchFamily="34" charset="-122"/>
            </a:endParaRPr>
          </a:p>
        </p:txBody>
      </p:sp>
    </p:spTree>
    <p:extLst>
      <p:ext uri="{BB962C8B-B14F-4D97-AF65-F5344CB8AC3E}">
        <p14:creationId xmlns:p14="http://schemas.microsoft.com/office/powerpoint/2010/main" val="477475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58">
            <a:extLst>
              <a:ext uri="{FF2B5EF4-FFF2-40B4-BE49-F238E27FC236}">
                <a16:creationId xmlns:a16="http://schemas.microsoft.com/office/drawing/2014/main" id="{EF693D56-A1F5-960C-5F12-13AD3E103A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263" y="2974561"/>
            <a:ext cx="14474825" cy="7294345"/>
          </a:xfrm>
          <a:prstGeom prst="rect">
            <a:avLst/>
          </a:prstGeom>
        </p:spPr>
      </p:pic>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项目选址及周边区域情况</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02</a:t>
            </a:r>
          </a:p>
        </p:txBody>
      </p:sp>
      <p:sp>
        <p:nvSpPr>
          <p:cNvPr id="7" name="文本框 6"/>
          <p:cNvSpPr txBox="1"/>
          <p:nvPr/>
        </p:nvSpPr>
        <p:spPr>
          <a:xfrm>
            <a:off x="619952" y="1317368"/>
            <a:ext cx="14177136" cy="961289"/>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扩建项目位于沙湾区踏水镇金河村十一组，沐溪河南侧，红星街旁踏水镇初级中学的东侧，距离踏水镇场镇约</a:t>
            </a:r>
            <a:r>
              <a:rPr lang="en-US" altLang="zh-CN" sz="2000" dirty="0">
                <a:latin typeface="微软雅黑" pitchFamily="34" charset="-122"/>
                <a:ea typeface="微软雅黑" pitchFamily="34" charset="-122"/>
              </a:rPr>
              <a:t>2200m</a:t>
            </a:r>
            <a:r>
              <a:rPr lang="zh-CN" altLang="en-US" sz="2000" dirty="0">
                <a:latin typeface="微软雅黑" pitchFamily="34" charset="-122"/>
                <a:ea typeface="微软雅黑" pitchFamily="34" charset="-122"/>
              </a:rPr>
              <a:t>，通过村道、红星街、天宫路与踏水镇场镇相连。</a:t>
            </a:r>
            <a:endParaRPr lang="en-US" altLang="zh-CN" sz="2000" dirty="0">
              <a:latin typeface="微软雅黑" pitchFamily="34" charset="-122"/>
              <a:ea typeface="微软雅黑" pitchFamily="34" charset="-122"/>
            </a:endParaRP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4" y="778314"/>
            <a:ext cx="626767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2.1</a:t>
            </a:r>
            <a:r>
              <a:rPr lang="zh-CN" altLang="en-US" sz="2000" dirty="0">
                <a:latin typeface="微软雅黑" pitchFamily="34" charset="-122"/>
                <a:ea typeface="微软雅黑" pitchFamily="34" charset="-122"/>
              </a:rPr>
              <a:t>项目选址区位</a:t>
            </a:r>
            <a:endParaRPr lang="en-US" altLang="zh-CN" sz="2000" dirty="0">
              <a:latin typeface="微软雅黑" pitchFamily="34" charset="-122"/>
              <a:ea typeface="微软雅黑" pitchFamily="34" charset="-122"/>
            </a:endParaRPr>
          </a:p>
        </p:txBody>
      </p:sp>
      <p:sp>
        <p:nvSpPr>
          <p:cNvPr id="28" name="任意多边形: 形状 27">
            <a:extLst>
              <a:ext uri="{FF2B5EF4-FFF2-40B4-BE49-F238E27FC236}">
                <a16:creationId xmlns:a16="http://schemas.microsoft.com/office/drawing/2014/main" id="{0496F469-7BDE-9E6B-94A3-770F54105C06}"/>
              </a:ext>
            </a:extLst>
          </p:cNvPr>
          <p:cNvSpPr/>
          <p:nvPr/>
        </p:nvSpPr>
        <p:spPr>
          <a:xfrm>
            <a:off x="11997161" y="5320568"/>
            <a:ext cx="2389954" cy="3039853"/>
          </a:xfrm>
          <a:custGeom>
            <a:avLst/>
            <a:gdLst>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614488 w 2443163"/>
              <a:gd name="connsiteY17" fmla="*/ 1795463 h 3105150"/>
              <a:gd name="connsiteX18" fmla="*/ 1614488 w 2443163"/>
              <a:gd name="connsiteY18" fmla="*/ 2190750 h 3105150"/>
              <a:gd name="connsiteX19" fmla="*/ 1481138 w 2443163"/>
              <a:gd name="connsiteY19" fmla="*/ 2728913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614488 w 2443163"/>
              <a:gd name="connsiteY17" fmla="*/ 1795463 h 3105150"/>
              <a:gd name="connsiteX18" fmla="*/ 1414463 w 2443163"/>
              <a:gd name="connsiteY18" fmla="*/ 2228850 h 3105150"/>
              <a:gd name="connsiteX19" fmla="*/ 1481138 w 2443163"/>
              <a:gd name="connsiteY19" fmla="*/ 2728913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481138 w 2443163"/>
              <a:gd name="connsiteY19" fmla="*/ 2728913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481138 w 2443163"/>
              <a:gd name="connsiteY19" fmla="*/ 2728913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188245 w 2443163"/>
              <a:gd name="connsiteY19" fmla="*/ 2512219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188245 w 2443163"/>
              <a:gd name="connsiteY19" fmla="*/ 2512219 h 3105150"/>
              <a:gd name="connsiteX20" fmla="*/ 1000125 w 2443163"/>
              <a:gd name="connsiteY20" fmla="*/ 2833687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188245 w 2443163"/>
              <a:gd name="connsiteY19" fmla="*/ 2512219 h 3105150"/>
              <a:gd name="connsiteX20" fmla="*/ 1000125 w 2443163"/>
              <a:gd name="connsiteY20" fmla="*/ 2833687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7531"/>
              <a:gd name="connsiteX1" fmla="*/ 742950 w 2443163"/>
              <a:gd name="connsiteY1" fmla="*/ 161925 h 3107531"/>
              <a:gd name="connsiteX2" fmla="*/ 681038 w 2443163"/>
              <a:gd name="connsiteY2" fmla="*/ 276225 h 3107531"/>
              <a:gd name="connsiteX3" fmla="*/ 971550 w 2443163"/>
              <a:gd name="connsiteY3" fmla="*/ 604838 h 3107531"/>
              <a:gd name="connsiteX4" fmla="*/ 1400175 w 2443163"/>
              <a:gd name="connsiteY4" fmla="*/ 623888 h 3107531"/>
              <a:gd name="connsiteX5" fmla="*/ 1543050 w 2443163"/>
              <a:gd name="connsiteY5" fmla="*/ 547688 h 3107531"/>
              <a:gd name="connsiteX6" fmla="*/ 1666875 w 2443163"/>
              <a:gd name="connsiteY6" fmla="*/ 285750 h 3107531"/>
              <a:gd name="connsiteX7" fmla="*/ 1895475 w 2443163"/>
              <a:gd name="connsiteY7" fmla="*/ 295275 h 3107531"/>
              <a:gd name="connsiteX8" fmla="*/ 2071688 w 2443163"/>
              <a:gd name="connsiteY8" fmla="*/ 347663 h 3107531"/>
              <a:gd name="connsiteX9" fmla="*/ 2157413 w 2443163"/>
              <a:gd name="connsiteY9" fmla="*/ 238125 h 3107531"/>
              <a:gd name="connsiteX10" fmla="*/ 2062163 w 2443163"/>
              <a:gd name="connsiteY10" fmla="*/ 190500 h 3107531"/>
              <a:gd name="connsiteX11" fmla="*/ 2190750 w 2443163"/>
              <a:gd name="connsiteY11" fmla="*/ 0 h 3107531"/>
              <a:gd name="connsiteX12" fmla="*/ 2443163 w 2443163"/>
              <a:gd name="connsiteY12" fmla="*/ 171450 h 3107531"/>
              <a:gd name="connsiteX13" fmla="*/ 2105025 w 2443163"/>
              <a:gd name="connsiteY13" fmla="*/ 561975 h 3107531"/>
              <a:gd name="connsiteX14" fmla="*/ 1971675 w 2443163"/>
              <a:gd name="connsiteY14" fmla="*/ 762000 h 3107531"/>
              <a:gd name="connsiteX15" fmla="*/ 1828800 w 2443163"/>
              <a:gd name="connsiteY15" fmla="*/ 947738 h 3107531"/>
              <a:gd name="connsiteX16" fmla="*/ 1738313 w 2443163"/>
              <a:gd name="connsiteY16" fmla="*/ 1381125 h 3107531"/>
              <a:gd name="connsiteX17" fmla="*/ 1512094 w 2443163"/>
              <a:gd name="connsiteY17" fmla="*/ 1854994 h 3107531"/>
              <a:gd name="connsiteX18" fmla="*/ 1414463 w 2443163"/>
              <a:gd name="connsiteY18" fmla="*/ 2228850 h 3107531"/>
              <a:gd name="connsiteX19" fmla="*/ 1188245 w 2443163"/>
              <a:gd name="connsiteY19" fmla="*/ 2512219 h 3107531"/>
              <a:gd name="connsiteX20" fmla="*/ 1000125 w 2443163"/>
              <a:gd name="connsiteY20" fmla="*/ 2833687 h 3107531"/>
              <a:gd name="connsiteX21" fmla="*/ 673894 w 2443163"/>
              <a:gd name="connsiteY21" fmla="*/ 3107531 h 3107531"/>
              <a:gd name="connsiteX22" fmla="*/ 533400 w 2443163"/>
              <a:gd name="connsiteY22" fmla="*/ 3095625 h 3107531"/>
              <a:gd name="connsiteX23" fmla="*/ 452438 w 2443163"/>
              <a:gd name="connsiteY23" fmla="*/ 3081338 h 3107531"/>
              <a:gd name="connsiteX24" fmla="*/ 481013 w 2443163"/>
              <a:gd name="connsiteY24" fmla="*/ 3028950 h 3107531"/>
              <a:gd name="connsiteX25" fmla="*/ 390525 w 2443163"/>
              <a:gd name="connsiteY25" fmla="*/ 3033713 h 3107531"/>
              <a:gd name="connsiteX26" fmla="*/ 376238 w 2443163"/>
              <a:gd name="connsiteY26" fmla="*/ 2900363 h 3107531"/>
              <a:gd name="connsiteX27" fmla="*/ 371475 w 2443163"/>
              <a:gd name="connsiteY27" fmla="*/ 2671763 h 3107531"/>
              <a:gd name="connsiteX28" fmla="*/ 276225 w 2443163"/>
              <a:gd name="connsiteY28" fmla="*/ 2538413 h 3107531"/>
              <a:gd name="connsiteX29" fmla="*/ 323850 w 2443163"/>
              <a:gd name="connsiteY29" fmla="*/ 2405063 h 3107531"/>
              <a:gd name="connsiteX30" fmla="*/ 390525 w 2443163"/>
              <a:gd name="connsiteY30" fmla="*/ 2357438 h 3107531"/>
              <a:gd name="connsiteX31" fmla="*/ 447675 w 2443163"/>
              <a:gd name="connsiteY31" fmla="*/ 2347913 h 3107531"/>
              <a:gd name="connsiteX32" fmla="*/ 428625 w 2443163"/>
              <a:gd name="connsiteY32" fmla="*/ 2224088 h 3107531"/>
              <a:gd name="connsiteX33" fmla="*/ 438150 w 2443163"/>
              <a:gd name="connsiteY33" fmla="*/ 2105025 h 3107531"/>
              <a:gd name="connsiteX34" fmla="*/ 447675 w 2443163"/>
              <a:gd name="connsiteY34" fmla="*/ 2057400 h 3107531"/>
              <a:gd name="connsiteX35" fmla="*/ 223838 w 2443163"/>
              <a:gd name="connsiteY35" fmla="*/ 1957388 h 3107531"/>
              <a:gd name="connsiteX36" fmla="*/ 190500 w 2443163"/>
              <a:gd name="connsiteY36" fmla="*/ 1576388 h 3107531"/>
              <a:gd name="connsiteX37" fmla="*/ 0 w 2443163"/>
              <a:gd name="connsiteY37" fmla="*/ 1557338 h 3107531"/>
              <a:gd name="connsiteX38" fmla="*/ 33338 w 2443163"/>
              <a:gd name="connsiteY38" fmla="*/ 1381125 h 3107531"/>
              <a:gd name="connsiteX39" fmla="*/ 133350 w 2443163"/>
              <a:gd name="connsiteY39" fmla="*/ 1366838 h 3107531"/>
              <a:gd name="connsiteX40" fmla="*/ 519113 w 2443163"/>
              <a:gd name="connsiteY40" fmla="*/ 1462088 h 3107531"/>
              <a:gd name="connsiteX41" fmla="*/ 542925 w 2443163"/>
              <a:gd name="connsiteY41" fmla="*/ 1352550 h 3107531"/>
              <a:gd name="connsiteX42" fmla="*/ 509588 w 2443163"/>
              <a:gd name="connsiteY42" fmla="*/ 976313 h 3107531"/>
              <a:gd name="connsiteX43" fmla="*/ 500063 w 2443163"/>
              <a:gd name="connsiteY43" fmla="*/ 795338 h 3107531"/>
              <a:gd name="connsiteX44" fmla="*/ 395288 w 2443163"/>
              <a:gd name="connsiteY44" fmla="*/ 585788 h 3107531"/>
              <a:gd name="connsiteX45" fmla="*/ 361950 w 2443163"/>
              <a:gd name="connsiteY45" fmla="*/ 371475 h 3107531"/>
              <a:gd name="connsiteX46" fmla="*/ 428625 w 2443163"/>
              <a:gd name="connsiteY46" fmla="*/ 214313 h 3107531"/>
              <a:gd name="connsiteX47" fmla="*/ 557213 w 2443163"/>
              <a:gd name="connsiteY47" fmla="*/ 80963 h 3107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43163" h="3107531">
                <a:moveTo>
                  <a:pt x="557213" y="80963"/>
                </a:moveTo>
                <a:lnTo>
                  <a:pt x="742950" y="161925"/>
                </a:lnTo>
                <a:lnTo>
                  <a:pt x="681038" y="276225"/>
                </a:lnTo>
                <a:lnTo>
                  <a:pt x="971550" y="604838"/>
                </a:lnTo>
                <a:lnTo>
                  <a:pt x="1400175" y="623888"/>
                </a:lnTo>
                <a:lnTo>
                  <a:pt x="1543050" y="547688"/>
                </a:lnTo>
                <a:lnTo>
                  <a:pt x="1666875" y="285750"/>
                </a:lnTo>
                <a:lnTo>
                  <a:pt x="1895475" y="295275"/>
                </a:lnTo>
                <a:lnTo>
                  <a:pt x="2071688" y="347663"/>
                </a:lnTo>
                <a:lnTo>
                  <a:pt x="2157413" y="238125"/>
                </a:lnTo>
                <a:lnTo>
                  <a:pt x="2062163" y="190500"/>
                </a:lnTo>
                <a:lnTo>
                  <a:pt x="2190750" y="0"/>
                </a:lnTo>
                <a:lnTo>
                  <a:pt x="2443163" y="171450"/>
                </a:lnTo>
                <a:lnTo>
                  <a:pt x="2105025" y="561975"/>
                </a:lnTo>
                <a:lnTo>
                  <a:pt x="1971675" y="762000"/>
                </a:lnTo>
                <a:lnTo>
                  <a:pt x="1828800" y="947738"/>
                </a:lnTo>
                <a:lnTo>
                  <a:pt x="1738313" y="1381125"/>
                </a:lnTo>
                <a:cubicBezTo>
                  <a:pt x="1662907" y="1539081"/>
                  <a:pt x="1594644" y="1701801"/>
                  <a:pt x="1512094" y="1854994"/>
                </a:cubicBezTo>
                <a:lnTo>
                  <a:pt x="1414463" y="2228850"/>
                </a:lnTo>
                <a:lnTo>
                  <a:pt x="1188245" y="2512219"/>
                </a:lnTo>
                <a:cubicBezTo>
                  <a:pt x="1125538" y="2619375"/>
                  <a:pt x="1084264" y="2750344"/>
                  <a:pt x="1000125" y="2833687"/>
                </a:cubicBezTo>
                <a:lnTo>
                  <a:pt x="673894" y="3107531"/>
                </a:lnTo>
                <a:lnTo>
                  <a:pt x="533400" y="3095625"/>
                </a:lnTo>
                <a:lnTo>
                  <a:pt x="452438" y="3081338"/>
                </a:lnTo>
                <a:lnTo>
                  <a:pt x="481013" y="3028950"/>
                </a:lnTo>
                <a:lnTo>
                  <a:pt x="390525" y="3033713"/>
                </a:lnTo>
                <a:lnTo>
                  <a:pt x="376238" y="2900363"/>
                </a:lnTo>
                <a:cubicBezTo>
                  <a:pt x="374650" y="2824163"/>
                  <a:pt x="373063" y="2747963"/>
                  <a:pt x="371475" y="2671763"/>
                </a:cubicBezTo>
                <a:lnTo>
                  <a:pt x="276225" y="2538413"/>
                </a:lnTo>
                <a:lnTo>
                  <a:pt x="323850" y="2405063"/>
                </a:lnTo>
                <a:lnTo>
                  <a:pt x="390525" y="2357438"/>
                </a:lnTo>
                <a:lnTo>
                  <a:pt x="447675" y="2347913"/>
                </a:lnTo>
                <a:lnTo>
                  <a:pt x="428625" y="2224088"/>
                </a:lnTo>
                <a:lnTo>
                  <a:pt x="438150" y="2105025"/>
                </a:lnTo>
                <a:lnTo>
                  <a:pt x="447675" y="2057400"/>
                </a:lnTo>
                <a:lnTo>
                  <a:pt x="223838" y="1957388"/>
                </a:lnTo>
                <a:lnTo>
                  <a:pt x="190500" y="1576388"/>
                </a:lnTo>
                <a:lnTo>
                  <a:pt x="0" y="1557338"/>
                </a:lnTo>
                <a:lnTo>
                  <a:pt x="33338" y="1381125"/>
                </a:lnTo>
                <a:lnTo>
                  <a:pt x="133350" y="1366838"/>
                </a:lnTo>
                <a:lnTo>
                  <a:pt x="519113" y="1462088"/>
                </a:lnTo>
                <a:lnTo>
                  <a:pt x="542925" y="1352550"/>
                </a:lnTo>
                <a:lnTo>
                  <a:pt x="509588" y="976313"/>
                </a:lnTo>
                <a:lnTo>
                  <a:pt x="500063" y="795338"/>
                </a:lnTo>
                <a:lnTo>
                  <a:pt x="395288" y="585788"/>
                </a:lnTo>
                <a:lnTo>
                  <a:pt x="361950" y="371475"/>
                </a:lnTo>
                <a:lnTo>
                  <a:pt x="428625" y="214313"/>
                </a:lnTo>
                <a:lnTo>
                  <a:pt x="557213" y="80963"/>
                </a:lnTo>
                <a:close/>
              </a:path>
            </a:pathLst>
          </a:custGeom>
          <a:solidFill>
            <a:srgbClr val="F311D3">
              <a:alpha val="25000"/>
            </a:srgbClr>
          </a:solidFill>
          <a:ln w="25400">
            <a:solidFill>
              <a:srgbClr val="FF09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3EFA5D34-86D9-7CB5-7354-1B51BE0C3290}"/>
              </a:ext>
            </a:extLst>
          </p:cNvPr>
          <p:cNvSpPr txBox="1"/>
          <p:nvPr/>
        </p:nvSpPr>
        <p:spPr>
          <a:xfrm rot="21115288">
            <a:off x="3550936" y="5675484"/>
            <a:ext cx="1324231" cy="458908"/>
          </a:xfrm>
          <a:prstGeom prst="rect">
            <a:avLst/>
          </a:prstGeom>
          <a:noFill/>
        </p:spPr>
        <p:txBody>
          <a:bodyPr wrap="square" rtlCol="0">
            <a:spAutoFit/>
          </a:bodyPr>
          <a:lstStyle/>
          <a:p>
            <a:pPr>
              <a:lnSpc>
                <a:spcPct val="150000"/>
              </a:lnSpc>
            </a:pPr>
            <a:r>
              <a:rPr lang="zh-CN" altLang="en-US" sz="1800" spc="275" dirty="0">
                <a:solidFill>
                  <a:schemeClr val="bg1"/>
                </a:solidFill>
                <a:latin typeface="微软雅黑" panose="020B0503020204020204" pitchFamily="34" charset="-122"/>
                <a:ea typeface="微软雅黑" panose="020B0503020204020204" pitchFamily="34" charset="-122"/>
              </a:rPr>
              <a:t>沐溪河</a:t>
            </a:r>
            <a:endParaRPr lang="en-US" altLang="zh-CN" sz="1800" spc="275" dirty="0">
              <a:solidFill>
                <a:schemeClr val="bg1"/>
              </a:solidFill>
              <a:latin typeface="微软雅黑" panose="020B0503020204020204" pitchFamily="34" charset="-122"/>
              <a:ea typeface="微软雅黑" panose="020B0503020204020204" pitchFamily="34" charset="-122"/>
            </a:endParaRPr>
          </a:p>
        </p:txBody>
      </p:sp>
      <p:sp>
        <p:nvSpPr>
          <p:cNvPr id="31" name="任意多边形: 形状 30">
            <a:extLst>
              <a:ext uri="{FF2B5EF4-FFF2-40B4-BE49-F238E27FC236}">
                <a16:creationId xmlns:a16="http://schemas.microsoft.com/office/drawing/2014/main" id="{77137035-84B6-D86B-982A-2734F99D6748}"/>
              </a:ext>
            </a:extLst>
          </p:cNvPr>
          <p:cNvSpPr/>
          <p:nvPr/>
        </p:nvSpPr>
        <p:spPr>
          <a:xfrm>
            <a:off x="2275843" y="5466543"/>
            <a:ext cx="788886" cy="1375893"/>
          </a:xfrm>
          <a:custGeom>
            <a:avLst/>
            <a:gdLst>
              <a:gd name="connsiteX0" fmla="*/ 806450 w 806450"/>
              <a:gd name="connsiteY0" fmla="*/ 0 h 1406525"/>
              <a:gd name="connsiteX1" fmla="*/ 196850 w 806450"/>
              <a:gd name="connsiteY1" fmla="*/ 733425 h 1406525"/>
              <a:gd name="connsiteX2" fmla="*/ 177800 w 806450"/>
              <a:gd name="connsiteY2" fmla="*/ 812800 h 1406525"/>
              <a:gd name="connsiteX3" fmla="*/ 282575 w 806450"/>
              <a:gd name="connsiteY3" fmla="*/ 952500 h 1406525"/>
              <a:gd name="connsiteX4" fmla="*/ 317500 w 806450"/>
              <a:gd name="connsiteY4" fmla="*/ 981075 h 1406525"/>
              <a:gd name="connsiteX5" fmla="*/ 0 w 806450"/>
              <a:gd name="connsiteY5" fmla="*/ 1406525 h 140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450" h="1406525">
                <a:moveTo>
                  <a:pt x="806450" y="0"/>
                </a:moveTo>
                <a:lnTo>
                  <a:pt x="196850" y="733425"/>
                </a:lnTo>
                <a:lnTo>
                  <a:pt x="177800" y="812800"/>
                </a:lnTo>
                <a:lnTo>
                  <a:pt x="282575" y="952500"/>
                </a:lnTo>
                <a:lnTo>
                  <a:pt x="317500" y="981075"/>
                </a:lnTo>
                <a:lnTo>
                  <a:pt x="0" y="1406525"/>
                </a:ln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文本框 38">
            <a:extLst>
              <a:ext uri="{FF2B5EF4-FFF2-40B4-BE49-F238E27FC236}">
                <a16:creationId xmlns:a16="http://schemas.microsoft.com/office/drawing/2014/main" id="{D086AA95-4449-71DA-BF18-E6FCCA3386E4}"/>
              </a:ext>
            </a:extLst>
          </p:cNvPr>
          <p:cNvSpPr txBox="1"/>
          <p:nvPr/>
        </p:nvSpPr>
        <p:spPr>
          <a:xfrm rot="18524513">
            <a:off x="2553078" y="5696499"/>
            <a:ext cx="854919" cy="331181"/>
          </a:xfrm>
          <a:prstGeom prst="rect">
            <a:avLst/>
          </a:prstGeom>
          <a:noFill/>
          <a:effectLst>
            <a:glow rad="228600">
              <a:srgbClr val="72EE7E"/>
            </a:glow>
          </a:effectLst>
        </p:spPr>
        <p:txBody>
          <a:bodyPr wrap="square" rtlCol="0">
            <a:spAutoFit/>
          </a:bodyPr>
          <a:lstStyle/>
          <a:p>
            <a:r>
              <a:rPr lang="zh-CN" altLang="en-US" sz="1600" dirty="0">
                <a:solidFill>
                  <a:schemeClr val="accent6">
                    <a:lumMod val="50000"/>
                  </a:schemeClr>
                </a:solidFill>
                <a:effectLst>
                  <a:glow rad="266700">
                    <a:schemeClr val="bg1">
                      <a:alpha val="96000"/>
                    </a:schemeClr>
                  </a:glow>
                </a:effectLst>
                <a:latin typeface="微软雅黑" pitchFamily="34" charset="-122"/>
                <a:ea typeface="微软雅黑" pitchFamily="34" charset="-122"/>
              </a:rPr>
              <a:t>红星街</a:t>
            </a:r>
          </a:p>
        </p:txBody>
      </p:sp>
      <p:sp>
        <p:nvSpPr>
          <p:cNvPr id="47" name="任意多边形: 形状 46">
            <a:extLst>
              <a:ext uri="{FF2B5EF4-FFF2-40B4-BE49-F238E27FC236}">
                <a16:creationId xmlns:a16="http://schemas.microsoft.com/office/drawing/2014/main" id="{D9B1278F-A336-187B-0B22-EE355BED3E28}"/>
              </a:ext>
            </a:extLst>
          </p:cNvPr>
          <p:cNvSpPr/>
          <p:nvPr/>
        </p:nvSpPr>
        <p:spPr>
          <a:xfrm>
            <a:off x="12357440" y="6988411"/>
            <a:ext cx="706582" cy="2066945"/>
          </a:xfrm>
          <a:custGeom>
            <a:avLst/>
            <a:gdLst>
              <a:gd name="connsiteX0" fmla="*/ 690563 w 690563"/>
              <a:gd name="connsiteY0" fmla="*/ 0 h 1957388"/>
              <a:gd name="connsiteX1" fmla="*/ 552450 w 690563"/>
              <a:gd name="connsiteY1" fmla="*/ 352425 h 1957388"/>
              <a:gd name="connsiteX2" fmla="*/ 447675 w 690563"/>
              <a:gd name="connsiteY2" fmla="*/ 723900 h 1957388"/>
              <a:gd name="connsiteX3" fmla="*/ 180975 w 690563"/>
              <a:gd name="connsiteY3" fmla="*/ 1104900 h 1957388"/>
              <a:gd name="connsiteX4" fmla="*/ 133350 w 690563"/>
              <a:gd name="connsiteY4" fmla="*/ 1228725 h 1957388"/>
              <a:gd name="connsiteX5" fmla="*/ 42863 w 690563"/>
              <a:gd name="connsiteY5" fmla="*/ 1643063 h 1957388"/>
              <a:gd name="connsiteX6" fmla="*/ 0 w 690563"/>
              <a:gd name="connsiteY6" fmla="*/ 1957388 h 1957388"/>
              <a:gd name="connsiteX0" fmla="*/ 722313 w 722313"/>
              <a:gd name="connsiteY0" fmla="*/ 0 h 2112963"/>
              <a:gd name="connsiteX1" fmla="*/ 584200 w 722313"/>
              <a:gd name="connsiteY1" fmla="*/ 352425 h 2112963"/>
              <a:gd name="connsiteX2" fmla="*/ 479425 w 722313"/>
              <a:gd name="connsiteY2" fmla="*/ 723900 h 2112963"/>
              <a:gd name="connsiteX3" fmla="*/ 212725 w 722313"/>
              <a:gd name="connsiteY3" fmla="*/ 1104900 h 2112963"/>
              <a:gd name="connsiteX4" fmla="*/ 165100 w 722313"/>
              <a:gd name="connsiteY4" fmla="*/ 1228725 h 2112963"/>
              <a:gd name="connsiteX5" fmla="*/ 74613 w 722313"/>
              <a:gd name="connsiteY5" fmla="*/ 1643063 h 2112963"/>
              <a:gd name="connsiteX6" fmla="*/ 0 w 722313"/>
              <a:gd name="connsiteY6" fmla="*/ 2112963 h 2112963"/>
              <a:gd name="connsiteX0" fmla="*/ 722313 w 722313"/>
              <a:gd name="connsiteY0" fmla="*/ 0 h 2112963"/>
              <a:gd name="connsiteX1" fmla="*/ 584200 w 722313"/>
              <a:gd name="connsiteY1" fmla="*/ 352425 h 2112963"/>
              <a:gd name="connsiteX2" fmla="*/ 479425 w 722313"/>
              <a:gd name="connsiteY2" fmla="*/ 723900 h 2112963"/>
              <a:gd name="connsiteX3" fmla="*/ 212725 w 722313"/>
              <a:gd name="connsiteY3" fmla="*/ 1104900 h 2112963"/>
              <a:gd name="connsiteX4" fmla="*/ 165100 w 722313"/>
              <a:gd name="connsiteY4" fmla="*/ 1228725 h 2112963"/>
              <a:gd name="connsiteX5" fmla="*/ 74613 w 722313"/>
              <a:gd name="connsiteY5" fmla="*/ 1643063 h 2112963"/>
              <a:gd name="connsiteX6" fmla="*/ 0 w 722313"/>
              <a:gd name="connsiteY6" fmla="*/ 2112963 h 211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313" h="2112963">
                <a:moveTo>
                  <a:pt x="722313" y="0"/>
                </a:moveTo>
                <a:lnTo>
                  <a:pt x="584200" y="352425"/>
                </a:lnTo>
                <a:lnTo>
                  <a:pt x="479425" y="723900"/>
                </a:lnTo>
                <a:lnTo>
                  <a:pt x="212725" y="1104900"/>
                </a:lnTo>
                <a:lnTo>
                  <a:pt x="165100" y="1228725"/>
                </a:lnTo>
                <a:lnTo>
                  <a:pt x="74613" y="1643063"/>
                </a:lnTo>
                <a:cubicBezTo>
                  <a:pt x="60325" y="1747838"/>
                  <a:pt x="23813" y="2008188"/>
                  <a:pt x="0" y="2112963"/>
                </a:cubicBez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49" name="文本框 48">
            <a:extLst>
              <a:ext uri="{FF2B5EF4-FFF2-40B4-BE49-F238E27FC236}">
                <a16:creationId xmlns:a16="http://schemas.microsoft.com/office/drawing/2014/main" id="{A0897E40-5EE5-C5D2-A72C-A6C5EB8EC155}"/>
              </a:ext>
            </a:extLst>
          </p:cNvPr>
          <p:cNvSpPr txBox="1"/>
          <p:nvPr/>
        </p:nvSpPr>
        <p:spPr>
          <a:xfrm rot="18314284">
            <a:off x="12348942" y="7553593"/>
            <a:ext cx="854919" cy="338554"/>
          </a:xfrm>
          <a:prstGeom prst="rect">
            <a:avLst/>
          </a:prstGeom>
          <a:noFill/>
          <a:effectLst>
            <a:glow rad="228600">
              <a:srgbClr val="72EE7E"/>
            </a:glow>
          </a:effectLst>
        </p:spPr>
        <p:txBody>
          <a:bodyPr wrap="square" rtlCol="0">
            <a:spAutoFit/>
          </a:bodyPr>
          <a:lstStyle/>
          <a:p>
            <a:r>
              <a:rPr lang="zh-CN" altLang="en-US" sz="1600" dirty="0">
                <a:solidFill>
                  <a:schemeClr val="accent6">
                    <a:lumMod val="50000"/>
                  </a:schemeClr>
                </a:solidFill>
                <a:effectLst>
                  <a:glow rad="266700">
                    <a:schemeClr val="bg1">
                      <a:alpha val="96000"/>
                    </a:schemeClr>
                  </a:glow>
                </a:effectLst>
                <a:latin typeface="微软雅黑" pitchFamily="34" charset="-122"/>
                <a:ea typeface="微软雅黑" pitchFamily="34" charset="-122"/>
              </a:rPr>
              <a:t>沐河街</a:t>
            </a:r>
          </a:p>
        </p:txBody>
      </p:sp>
      <p:sp>
        <p:nvSpPr>
          <p:cNvPr id="40" name="任意多边形: 形状 39">
            <a:extLst>
              <a:ext uri="{FF2B5EF4-FFF2-40B4-BE49-F238E27FC236}">
                <a16:creationId xmlns:a16="http://schemas.microsoft.com/office/drawing/2014/main" id="{30381859-B584-7BF8-FAAF-CEB6F6AEFF82}"/>
              </a:ext>
            </a:extLst>
          </p:cNvPr>
          <p:cNvSpPr/>
          <p:nvPr/>
        </p:nvSpPr>
        <p:spPr>
          <a:xfrm>
            <a:off x="918589" y="2989315"/>
            <a:ext cx="12167487" cy="3989778"/>
          </a:xfrm>
          <a:custGeom>
            <a:avLst/>
            <a:gdLst>
              <a:gd name="connsiteX0" fmla="*/ 0 w 10584180"/>
              <a:gd name="connsiteY0" fmla="*/ 0 h 5021580"/>
              <a:gd name="connsiteX1" fmla="*/ 1470660 w 10584180"/>
              <a:gd name="connsiteY1" fmla="*/ 2141220 h 5021580"/>
              <a:gd name="connsiteX2" fmla="*/ 1699260 w 10584180"/>
              <a:gd name="connsiteY2" fmla="*/ 2278380 h 5021580"/>
              <a:gd name="connsiteX3" fmla="*/ 2133600 w 10584180"/>
              <a:gd name="connsiteY3" fmla="*/ 2499360 h 5021580"/>
              <a:gd name="connsiteX4" fmla="*/ 2506980 w 10584180"/>
              <a:gd name="connsiteY4" fmla="*/ 2621280 h 5021580"/>
              <a:gd name="connsiteX5" fmla="*/ 2987040 w 10584180"/>
              <a:gd name="connsiteY5" fmla="*/ 2621280 h 5021580"/>
              <a:gd name="connsiteX6" fmla="*/ 3467100 w 10584180"/>
              <a:gd name="connsiteY6" fmla="*/ 2590800 h 5021580"/>
              <a:gd name="connsiteX7" fmla="*/ 3771900 w 10584180"/>
              <a:gd name="connsiteY7" fmla="*/ 2598420 h 5021580"/>
              <a:gd name="connsiteX8" fmla="*/ 4206240 w 10584180"/>
              <a:gd name="connsiteY8" fmla="*/ 2758440 h 5021580"/>
              <a:gd name="connsiteX9" fmla="*/ 4937760 w 10584180"/>
              <a:gd name="connsiteY9" fmla="*/ 2987040 h 5021580"/>
              <a:gd name="connsiteX10" fmla="*/ 5585460 w 10584180"/>
              <a:gd name="connsiteY10" fmla="*/ 3177540 h 5021580"/>
              <a:gd name="connsiteX11" fmla="*/ 6431280 w 10584180"/>
              <a:gd name="connsiteY11" fmla="*/ 3429000 h 5021580"/>
              <a:gd name="connsiteX12" fmla="*/ 7429500 w 10584180"/>
              <a:gd name="connsiteY12" fmla="*/ 3619500 h 5021580"/>
              <a:gd name="connsiteX13" fmla="*/ 8496300 w 10584180"/>
              <a:gd name="connsiteY13" fmla="*/ 3741420 h 5021580"/>
              <a:gd name="connsiteX14" fmla="*/ 9387840 w 10584180"/>
              <a:gd name="connsiteY14" fmla="*/ 3710940 h 5021580"/>
              <a:gd name="connsiteX15" fmla="*/ 10073640 w 10584180"/>
              <a:gd name="connsiteY15" fmla="*/ 3634740 h 5021580"/>
              <a:gd name="connsiteX16" fmla="*/ 10530840 w 10584180"/>
              <a:gd name="connsiteY16" fmla="*/ 3611880 h 5021580"/>
              <a:gd name="connsiteX17" fmla="*/ 10584180 w 10584180"/>
              <a:gd name="connsiteY17" fmla="*/ 3970020 h 5021580"/>
              <a:gd name="connsiteX18" fmla="*/ 10309860 w 10584180"/>
              <a:gd name="connsiteY18" fmla="*/ 4137660 h 5021580"/>
              <a:gd name="connsiteX19" fmla="*/ 10218420 w 10584180"/>
              <a:gd name="connsiteY19" fmla="*/ 4381500 h 5021580"/>
              <a:gd name="connsiteX20" fmla="*/ 10210800 w 10584180"/>
              <a:gd name="connsiteY20" fmla="*/ 4724400 h 5021580"/>
              <a:gd name="connsiteX21" fmla="*/ 10546080 w 10584180"/>
              <a:gd name="connsiteY21" fmla="*/ 5021580 h 5021580"/>
              <a:gd name="connsiteX0" fmla="*/ 0 w 10846118"/>
              <a:gd name="connsiteY0" fmla="*/ 0 h 5021580"/>
              <a:gd name="connsiteX1" fmla="*/ 1470660 w 10846118"/>
              <a:gd name="connsiteY1" fmla="*/ 2141220 h 5021580"/>
              <a:gd name="connsiteX2" fmla="*/ 1699260 w 10846118"/>
              <a:gd name="connsiteY2" fmla="*/ 2278380 h 5021580"/>
              <a:gd name="connsiteX3" fmla="*/ 2133600 w 10846118"/>
              <a:gd name="connsiteY3" fmla="*/ 2499360 h 5021580"/>
              <a:gd name="connsiteX4" fmla="*/ 2506980 w 10846118"/>
              <a:gd name="connsiteY4" fmla="*/ 2621280 h 5021580"/>
              <a:gd name="connsiteX5" fmla="*/ 2987040 w 10846118"/>
              <a:gd name="connsiteY5" fmla="*/ 2621280 h 5021580"/>
              <a:gd name="connsiteX6" fmla="*/ 3467100 w 10846118"/>
              <a:gd name="connsiteY6" fmla="*/ 2590800 h 5021580"/>
              <a:gd name="connsiteX7" fmla="*/ 3771900 w 10846118"/>
              <a:gd name="connsiteY7" fmla="*/ 2598420 h 5021580"/>
              <a:gd name="connsiteX8" fmla="*/ 4206240 w 10846118"/>
              <a:gd name="connsiteY8" fmla="*/ 2758440 h 5021580"/>
              <a:gd name="connsiteX9" fmla="*/ 4937760 w 10846118"/>
              <a:gd name="connsiteY9" fmla="*/ 2987040 h 5021580"/>
              <a:gd name="connsiteX10" fmla="*/ 5585460 w 10846118"/>
              <a:gd name="connsiteY10" fmla="*/ 3177540 h 5021580"/>
              <a:gd name="connsiteX11" fmla="*/ 6431280 w 10846118"/>
              <a:gd name="connsiteY11" fmla="*/ 3429000 h 5021580"/>
              <a:gd name="connsiteX12" fmla="*/ 7429500 w 10846118"/>
              <a:gd name="connsiteY12" fmla="*/ 3619500 h 5021580"/>
              <a:gd name="connsiteX13" fmla="*/ 8496300 w 10846118"/>
              <a:gd name="connsiteY13" fmla="*/ 3741420 h 5021580"/>
              <a:gd name="connsiteX14" fmla="*/ 9387840 w 10846118"/>
              <a:gd name="connsiteY14" fmla="*/ 3710940 h 5021580"/>
              <a:gd name="connsiteX15" fmla="*/ 10073640 w 10846118"/>
              <a:gd name="connsiteY15" fmla="*/ 3634740 h 5021580"/>
              <a:gd name="connsiteX16" fmla="*/ 10530840 w 10846118"/>
              <a:gd name="connsiteY16" fmla="*/ 3611880 h 5021580"/>
              <a:gd name="connsiteX17" fmla="*/ 10846118 w 10846118"/>
              <a:gd name="connsiteY17" fmla="*/ 3646170 h 5021580"/>
              <a:gd name="connsiteX18" fmla="*/ 10309860 w 10846118"/>
              <a:gd name="connsiteY18" fmla="*/ 4137660 h 5021580"/>
              <a:gd name="connsiteX19" fmla="*/ 10218420 w 10846118"/>
              <a:gd name="connsiteY19" fmla="*/ 4381500 h 5021580"/>
              <a:gd name="connsiteX20" fmla="*/ 10210800 w 10846118"/>
              <a:gd name="connsiteY20" fmla="*/ 4724400 h 5021580"/>
              <a:gd name="connsiteX21" fmla="*/ 10546080 w 10846118"/>
              <a:gd name="connsiteY21" fmla="*/ 5021580 h 5021580"/>
              <a:gd name="connsiteX0" fmla="*/ 0 w 10883479"/>
              <a:gd name="connsiteY0" fmla="*/ 0 h 5021580"/>
              <a:gd name="connsiteX1" fmla="*/ 1470660 w 10883479"/>
              <a:gd name="connsiteY1" fmla="*/ 2141220 h 5021580"/>
              <a:gd name="connsiteX2" fmla="*/ 1699260 w 10883479"/>
              <a:gd name="connsiteY2" fmla="*/ 2278380 h 5021580"/>
              <a:gd name="connsiteX3" fmla="*/ 2133600 w 10883479"/>
              <a:gd name="connsiteY3" fmla="*/ 2499360 h 5021580"/>
              <a:gd name="connsiteX4" fmla="*/ 2506980 w 10883479"/>
              <a:gd name="connsiteY4" fmla="*/ 2621280 h 5021580"/>
              <a:gd name="connsiteX5" fmla="*/ 2987040 w 10883479"/>
              <a:gd name="connsiteY5" fmla="*/ 2621280 h 5021580"/>
              <a:gd name="connsiteX6" fmla="*/ 3467100 w 10883479"/>
              <a:gd name="connsiteY6" fmla="*/ 2590800 h 5021580"/>
              <a:gd name="connsiteX7" fmla="*/ 3771900 w 10883479"/>
              <a:gd name="connsiteY7" fmla="*/ 2598420 h 5021580"/>
              <a:gd name="connsiteX8" fmla="*/ 4206240 w 10883479"/>
              <a:gd name="connsiteY8" fmla="*/ 2758440 h 5021580"/>
              <a:gd name="connsiteX9" fmla="*/ 4937760 w 10883479"/>
              <a:gd name="connsiteY9" fmla="*/ 2987040 h 5021580"/>
              <a:gd name="connsiteX10" fmla="*/ 5585460 w 10883479"/>
              <a:gd name="connsiteY10" fmla="*/ 3177540 h 5021580"/>
              <a:gd name="connsiteX11" fmla="*/ 6431280 w 10883479"/>
              <a:gd name="connsiteY11" fmla="*/ 3429000 h 5021580"/>
              <a:gd name="connsiteX12" fmla="*/ 7429500 w 10883479"/>
              <a:gd name="connsiteY12" fmla="*/ 3619500 h 5021580"/>
              <a:gd name="connsiteX13" fmla="*/ 8496300 w 10883479"/>
              <a:gd name="connsiteY13" fmla="*/ 3741420 h 5021580"/>
              <a:gd name="connsiteX14" fmla="*/ 9387840 w 10883479"/>
              <a:gd name="connsiteY14" fmla="*/ 3710940 h 5021580"/>
              <a:gd name="connsiteX15" fmla="*/ 10073640 w 10883479"/>
              <a:gd name="connsiteY15" fmla="*/ 3634740 h 5021580"/>
              <a:gd name="connsiteX16" fmla="*/ 10530840 w 10883479"/>
              <a:gd name="connsiteY16" fmla="*/ 3611880 h 5021580"/>
              <a:gd name="connsiteX17" fmla="*/ 10846118 w 10883479"/>
              <a:gd name="connsiteY17" fmla="*/ 3646170 h 5021580"/>
              <a:gd name="connsiteX18" fmla="*/ 10309860 w 10883479"/>
              <a:gd name="connsiteY18" fmla="*/ 4137660 h 5021580"/>
              <a:gd name="connsiteX19" fmla="*/ 10218420 w 10883479"/>
              <a:gd name="connsiteY19" fmla="*/ 4381500 h 5021580"/>
              <a:gd name="connsiteX20" fmla="*/ 10210800 w 10883479"/>
              <a:gd name="connsiteY20" fmla="*/ 4724400 h 5021580"/>
              <a:gd name="connsiteX21" fmla="*/ 10546080 w 10883479"/>
              <a:gd name="connsiteY21" fmla="*/ 5021580 h 5021580"/>
              <a:gd name="connsiteX0" fmla="*/ 0 w 11145814"/>
              <a:gd name="connsiteY0" fmla="*/ 0 h 5021580"/>
              <a:gd name="connsiteX1" fmla="*/ 1470660 w 11145814"/>
              <a:gd name="connsiteY1" fmla="*/ 2141220 h 5021580"/>
              <a:gd name="connsiteX2" fmla="*/ 1699260 w 11145814"/>
              <a:gd name="connsiteY2" fmla="*/ 2278380 h 5021580"/>
              <a:gd name="connsiteX3" fmla="*/ 2133600 w 11145814"/>
              <a:gd name="connsiteY3" fmla="*/ 2499360 h 5021580"/>
              <a:gd name="connsiteX4" fmla="*/ 2506980 w 11145814"/>
              <a:gd name="connsiteY4" fmla="*/ 2621280 h 5021580"/>
              <a:gd name="connsiteX5" fmla="*/ 2987040 w 11145814"/>
              <a:gd name="connsiteY5" fmla="*/ 2621280 h 5021580"/>
              <a:gd name="connsiteX6" fmla="*/ 3467100 w 11145814"/>
              <a:gd name="connsiteY6" fmla="*/ 2590800 h 5021580"/>
              <a:gd name="connsiteX7" fmla="*/ 3771900 w 11145814"/>
              <a:gd name="connsiteY7" fmla="*/ 2598420 h 5021580"/>
              <a:gd name="connsiteX8" fmla="*/ 4206240 w 11145814"/>
              <a:gd name="connsiteY8" fmla="*/ 2758440 h 5021580"/>
              <a:gd name="connsiteX9" fmla="*/ 4937760 w 11145814"/>
              <a:gd name="connsiteY9" fmla="*/ 2987040 h 5021580"/>
              <a:gd name="connsiteX10" fmla="*/ 5585460 w 11145814"/>
              <a:gd name="connsiteY10" fmla="*/ 3177540 h 5021580"/>
              <a:gd name="connsiteX11" fmla="*/ 6431280 w 11145814"/>
              <a:gd name="connsiteY11" fmla="*/ 3429000 h 5021580"/>
              <a:gd name="connsiteX12" fmla="*/ 7429500 w 11145814"/>
              <a:gd name="connsiteY12" fmla="*/ 3619500 h 5021580"/>
              <a:gd name="connsiteX13" fmla="*/ 8496300 w 11145814"/>
              <a:gd name="connsiteY13" fmla="*/ 3741420 h 5021580"/>
              <a:gd name="connsiteX14" fmla="*/ 9387840 w 11145814"/>
              <a:gd name="connsiteY14" fmla="*/ 3710940 h 5021580"/>
              <a:gd name="connsiteX15" fmla="*/ 10073640 w 11145814"/>
              <a:gd name="connsiteY15" fmla="*/ 3634740 h 5021580"/>
              <a:gd name="connsiteX16" fmla="*/ 10530840 w 11145814"/>
              <a:gd name="connsiteY16" fmla="*/ 3611880 h 5021580"/>
              <a:gd name="connsiteX17" fmla="*/ 10846118 w 11145814"/>
              <a:gd name="connsiteY17" fmla="*/ 3646170 h 5021580"/>
              <a:gd name="connsiteX18" fmla="*/ 11081385 w 11145814"/>
              <a:gd name="connsiteY18" fmla="*/ 3880485 h 5021580"/>
              <a:gd name="connsiteX19" fmla="*/ 10218420 w 11145814"/>
              <a:gd name="connsiteY19" fmla="*/ 4381500 h 5021580"/>
              <a:gd name="connsiteX20" fmla="*/ 10210800 w 11145814"/>
              <a:gd name="connsiteY20" fmla="*/ 4724400 h 5021580"/>
              <a:gd name="connsiteX21" fmla="*/ 10546080 w 11145814"/>
              <a:gd name="connsiteY21" fmla="*/ 5021580 h 5021580"/>
              <a:gd name="connsiteX0" fmla="*/ 0 w 11090831"/>
              <a:gd name="connsiteY0" fmla="*/ 0 h 5021580"/>
              <a:gd name="connsiteX1" fmla="*/ 1470660 w 11090831"/>
              <a:gd name="connsiteY1" fmla="*/ 2141220 h 5021580"/>
              <a:gd name="connsiteX2" fmla="*/ 1699260 w 11090831"/>
              <a:gd name="connsiteY2" fmla="*/ 2278380 h 5021580"/>
              <a:gd name="connsiteX3" fmla="*/ 2133600 w 11090831"/>
              <a:gd name="connsiteY3" fmla="*/ 2499360 h 5021580"/>
              <a:gd name="connsiteX4" fmla="*/ 2506980 w 11090831"/>
              <a:gd name="connsiteY4" fmla="*/ 2621280 h 5021580"/>
              <a:gd name="connsiteX5" fmla="*/ 2987040 w 11090831"/>
              <a:gd name="connsiteY5" fmla="*/ 2621280 h 5021580"/>
              <a:gd name="connsiteX6" fmla="*/ 3467100 w 11090831"/>
              <a:gd name="connsiteY6" fmla="*/ 2590800 h 5021580"/>
              <a:gd name="connsiteX7" fmla="*/ 3771900 w 11090831"/>
              <a:gd name="connsiteY7" fmla="*/ 2598420 h 5021580"/>
              <a:gd name="connsiteX8" fmla="*/ 4206240 w 11090831"/>
              <a:gd name="connsiteY8" fmla="*/ 2758440 h 5021580"/>
              <a:gd name="connsiteX9" fmla="*/ 4937760 w 11090831"/>
              <a:gd name="connsiteY9" fmla="*/ 2987040 h 5021580"/>
              <a:gd name="connsiteX10" fmla="*/ 5585460 w 11090831"/>
              <a:gd name="connsiteY10" fmla="*/ 3177540 h 5021580"/>
              <a:gd name="connsiteX11" fmla="*/ 6431280 w 11090831"/>
              <a:gd name="connsiteY11" fmla="*/ 3429000 h 5021580"/>
              <a:gd name="connsiteX12" fmla="*/ 7429500 w 11090831"/>
              <a:gd name="connsiteY12" fmla="*/ 3619500 h 5021580"/>
              <a:gd name="connsiteX13" fmla="*/ 8496300 w 11090831"/>
              <a:gd name="connsiteY13" fmla="*/ 3741420 h 5021580"/>
              <a:gd name="connsiteX14" fmla="*/ 9387840 w 11090831"/>
              <a:gd name="connsiteY14" fmla="*/ 3710940 h 5021580"/>
              <a:gd name="connsiteX15" fmla="*/ 10073640 w 11090831"/>
              <a:gd name="connsiteY15" fmla="*/ 3634740 h 5021580"/>
              <a:gd name="connsiteX16" fmla="*/ 10530840 w 11090831"/>
              <a:gd name="connsiteY16" fmla="*/ 3611880 h 5021580"/>
              <a:gd name="connsiteX17" fmla="*/ 10846118 w 11090831"/>
              <a:gd name="connsiteY17" fmla="*/ 3646170 h 5021580"/>
              <a:gd name="connsiteX18" fmla="*/ 11081385 w 11090831"/>
              <a:gd name="connsiteY18" fmla="*/ 3880485 h 5021580"/>
              <a:gd name="connsiteX19" fmla="*/ 10218420 w 11090831"/>
              <a:gd name="connsiteY19" fmla="*/ 4381500 h 5021580"/>
              <a:gd name="connsiteX20" fmla="*/ 10210800 w 11090831"/>
              <a:gd name="connsiteY20" fmla="*/ 4724400 h 5021580"/>
              <a:gd name="connsiteX21" fmla="*/ 10546080 w 11090831"/>
              <a:gd name="connsiteY21" fmla="*/ 5021580 h 5021580"/>
              <a:gd name="connsiteX0" fmla="*/ 0 w 11090831"/>
              <a:gd name="connsiteY0" fmla="*/ 0 h 5021580"/>
              <a:gd name="connsiteX1" fmla="*/ 1470660 w 11090831"/>
              <a:gd name="connsiteY1" fmla="*/ 2141220 h 5021580"/>
              <a:gd name="connsiteX2" fmla="*/ 1699260 w 11090831"/>
              <a:gd name="connsiteY2" fmla="*/ 2278380 h 5021580"/>
              <a:gd name="connsiteX3" fmla="*/ 2133600 w 11090831"/>
              <a:gd name="connsiteY3" fmla="*/ 2499360 h 5021580"/>
              <a:gd name="connsiteX4" fmla="*/ 2506980 w 11090831"/>
              <a:gd name="connsiteY4" fmla="*/ 2621280 h 5021580"/>
              <a:gd name="connsiteX5" fmla="*/ 2987040 w 11090831"/>
              <a:gd name="connsiteY5" fmla="*/ 2621280 h 5021580"/>
              <a:gd name="connsiteX6" fmla="*/ 3467100 w 11090831"/>
              <a:gd name="connsiteY6" fmla="*/ 2590800 h 5021580"/>
              <a:gd name="connsiteX7" fmla="*/ 3771900 w 11090831"/>
              <a:gd name="connsiteY7" fmla="*/ 2598420 h 5021580"/>
              <a:gd name="connsiteX8" fmla="*/ 4206240 w 11090831"/>
              <a:gd name="connsiteY8" fmla="*/ 2758440 h 5021580"/>
              <a:gd name="connsiteX9" fmla="*/ 4937760 w 11090831"/>
              <a:gd name="connsiteY9" fmla="*/ 2987040 h 5021580"/>
              <a:gd name="connsiteX10" fmla="*/ 5585460 w 11090831"/>
              <a:gd name="connsiteY10" fmla="*/ 3177540 h 5021580"/>
              <a:gd name="connsiteX11" fmla="*/ 6431280 w 11090831"/>
              <a:gd name="connsiteY11" fmla="*/ 3429000 h 5021580"/>
              <a:gd name="connsiteX12" fmla="*/ 7429500 w 11090831"/>
              <a:gd name="connsiteY12" fmla="*/ 3619500 h 5021580"/>
              <a:gd name="connsiteX13" fmla="*/ 8496300 w 11090831"/>
              <a:gd name="connsiteY13" fmla="*/ 3741420 h 5021580"/>
              <a:gd name="connsiteX14" fmla="*/ 9387840 w 11090831"/>
              <a:gd name="connsiteY14" fmla="*/ 3710940 h 5021580"/>
              <a:gd name="connsiteX15" fmla="*/ 10073640 w 11090831"/>
              <a:gd name="connsiteY15" fmla="*/ 3634740 h 5021580"/>
              <a:gd name="connsiteX16" fmla="*/ 10530840 w 11090831"/>
              <a:gd name="connsiteY16" fmla="*/ 3611880 h 5021580"/>
              <a:gd name="connsiteX17" fmla="*/ 10846118 w 11090831"/>
              <a:gd name="connsiteY17" fmla="*/ 3646170 h 5021580"/>
              <a:gd name="connsiteX18" fmla="*/ 11081385 w 11090831"/>
              <a:gd name="connsiteY18" fmla="*/ 3880485 h 5021580"/>
              <a:gd name="connsiteX19" fmla="*/ 10218420 w 11090831"/>
              <a:gd name="connsiteY19" fmla="*/ 4381500 h 5021580"/>
              <a:gd name="connsiteX20" fmla="*/ 10210800 w 11090831"/>
              <a:gd name="connsiteY20" fmla="*/ 4724400 h 5021580"/>
              <a:gd name="connsiteX21" fmla="*/ 10546080 w 11090831"/>
              <a:gd name="connsiteY21" fmla="*/ 5021580 h 5021580"/>
              <a:gd name="connsiteX0" fmla="*/ 0 w 11172948"/>
              <a:gd name="connsiteY0" fmla="*/ 0 h 5021580"/>
              <a:gd name="connsiteX1" fmla="*/ 1470660 w 11172948"/>
              <a:gd name="connsiteY1" fmla="*/ 2141220 h 5021580"/>
              <a:gd name="connsiteX2" fmla="*/ 1699260 w 11172948"/>
              <a:gd name="connsiteY2" fmla="*/ 2278380 h 5021580"/>
              <a:gd name="connsiteX3" fmla="*/ 2133600 w 11172948"/>
              <a:gd name="connsiteY3" fmla="*/ 2499360 h 5021580"/>
              <a:gd name="connsiteX4" fmla="*/ 2506980 w 11172948"/>
              <a:gd name="connsiteY4" fmla="*/ 2621280 h 5021580"/>
              <a:gd name="connsiteX5" fmla="*/ 2987040 w 11172948"/>
              <a:gd name="connsiteY5" fmla="*/ 2621280 h 5021580"/>
              <a:gd name="connsiteX6" fmla="*/ 3467100 w 11172948"/>
              <a:gd name="connsiteY6" fmla="*/ 2590800 h 5021580"/>
              <a:gd name="connsiteX7" fmla="*/ 3771900 w 11172948"/>
              <a:gd name="connsiteY7" fmla="*/ 2598420 h 5021580"/>
              <a:gd name="connsiteX8" fmla="*/ 4206240 w 11172948"/>
              <a:gd name="connsiteY8" fmla="*/ 2758440 h 5021580"/>
              <a:gd name="connsiteX9" fmla="*/ 4937760 w 11172948"/>
              <a:gd name="connsiteY9" fmla="*/ 2987040 h 5021580"/>
              <a:gd name="connsiteX10" fmla="*/ 5585460 w 11172948"/>
              <a:gd name="connsiteY10" fmla="*/ 3177540 h 5021580"/>
              <a:gd name="connsiteX11" fmla="*/ 6431280 w 11172948"/>
              <a:gd name="connsiteY11" fmla="*/ 3429000 h 5021580"/>
              <a:gd name="connsiteX12" fmla="*/ 7429500 w 11172948"/>
              <a:gd name="connsiteY12" fmla="*/ 3619500 h 5021580"/>
              <a:gd name="connsiteX13" fmla="*/ 8496300 w 11172948"/>
              <a:gd name="connsiteY13" fmla="*/ 3741420 h 5021580"/>
              <a:gd name="connsiteX14" fmla="*/ 9387840 w 11172948"/>
              <a:gd name="connsiteY14" fmla="*/ 3710940 h 5021580"/>
              <a:gd name="connsiteX15" fmla="*/ 10073640 w 11172948"/>
              <a:gd name="connsiteY15" fmla="*/ 3634740 h 5021580"/>
              <a:gd name="connsiteX16" fmla="*/ 10530840 w 11172948"/>
              <a:gd name="connsiteY16" fmla="*/ 3611880 h 5021580"/>
              <a:gd name="connsiteX17" fmla="*/ 10846118 w 11172948"/>
              <a:gd name="connsiteY17" fmla="*/ 3646170 h 5021580"/>
              <a:gd name="connsiteX18" fmla="*/ 11167110 w 11172948"/>
              <a:gd name="connsiteY18" fmla="*/ 3761423 h 5021580"/>
              <a:gd name="connsiteX19" fmla="*/ 10218420 w 11172948"/>
              <a:gd name="connsiteY19" fmla="*/ 4381500 h 5021580"/>
              <a:gd name="connsiteX20" fmla="*/ 10210800 w 11172948"/>
              <a:gd name="connsiteY20" fmla="*/ 4724400 h 5021580"/>
              <a:gd name="connsiteX21" fmla="*/ 10546080 w 11172948"/>
              <a:gd name="connsiteY21" fmla="*/ 5021580 h 5021580"/>
              <a:gd name="connsiteX0" fmla="*/ 0 w 11167110"/>
              <a:gd name="connsiteY0" fmla="*/ 0 h 5021580"/>
              <a:gd name="connsiteX1" fmla="*/ 1470660 w 11167110"/>
              <a:gd name="connsiteY1" fmla="*/ 2141220 h 5021580"/>
              <a:gd name="connsiteX2" fmla="*/ 1699260 w 11167110"/>
              <a:gd name="connsiteY2" fmla="*/ 2278380 h 5021580"/>
              <a:gd name="connsiteX3" fmla="*/ 2133600 w 11167110"/>
              <a:gd name="connsiteY3" fmla="*/ 2499360 h 5021580"/>
              <a:gd name="connsiteX4" fmla="*/ 2506980 w 11167110"/>
              <a:gd name="connsiteY4" fmla="*/ 2621280 h 5021580"/>
              <a:gd name="connsiteX5" fmla="*/ 2987040 w 11167110"/>
              <a:gd name="connsiteY5" fmla="*/ 2621280 h 5021580"/>
              <a:gd name="connsiteX6" fmla="*/ 3467100 w 11167110"/>
              <a:gd name="connsiteY6" fmla="*/ 2590800 h 5021580"/>
              <a:gd name="connsiteX7" fmla="*/ 3771900 w 11167110"/>
              <a:gd name="connsiteY7" fmla="*/ 2598420 h 5021580"/>
              <a:gd name="connsiteX8" fmla="*/ 4206240 w 11167110"/>
              <a:gd name="connsiteY8" fmla="*/ 2758440 h 5021580"/>
              <a:gd name="connsiteX9" fmla="*/ 4937760 w 11167110"/>
              <a:gd name="connsiteY9" fmla="*/ 2987040 h 5021580"/>
              <a:gd name="connsiteX10" fmla="*/ 5585460 w 11167110"/>
              <a:gd name="connsiteY10" fmla="*/ 3177540 h 5021580"/>
              <a:gd name="connsiteX11" fmla="*/ 6431280 w 11167110"/>
              <a:gd name="connsiteY11" fmla="*/ 3429000 h 5021580"/>
              <a:gd name="connsiteX12" fmla="*/ 7429500 w 11167110"/>
              <a:gd name="connsiteY12" fmla="*/ 3619500 h 5021580"/>
              <a:gd name="connsiteX13" fmla="*/ 8496300 w 11167110"/>
              <a:gd name="connsiteY13" fmla="*/ 3741420 h 5021580"/>
              <a:gd name="connsiteX14" fmla="*/ 9387840 w 11167110"/>
              <a:gd name="connsiteY14" fmla="*/ 3710940 h 5021580"/>
              <a:gd name="connsiteX15" fmla="*/ 10073640 w 11167110"/>
              <a:gd name="connsiteY15" fmla="*/ 3634740 h 5021580"/>
              <a:gd name="connsiteX16" fmla="*/ 10530840 w 11167110"/>
              <a:gd name="connsiteY16" fmla="*/ 3611880 h 5021580"/>
              <a:gd name="connsiteX17" fmla="*/ 10846118 w 11167110"/>
              <a:gd name="connsiteY17" fmla="*/ 3646170 h 5021580"/>
              <a:gd name="connsiteX18" fmla="*/ 11167110 w 11167110"/>
              <a:gd name="connsiteY18" fmla="*/ 3761423 h 5021580"/>
              <a:gd name="connsiteX19" fmla="*/ 10218420 w 11167110"/>
              <a:gd name="connsiteY19" fmla="*/ 4381500 h 5021580"/>
              <a:gd name="connsiteX20" fmla="*/ 10210800 w 11167110"/>
              <a:gd name="connsiteY20" fmla="*/ 4724400 h 5021580"/>
              <a:gd name="connsiteX21" fmla="*/ 10546080 w 11167110"/>
              <a:gd name="connsiteY21" fmla="*/ 5021580 h 5021580"/>
              <a:gd name="connsiteX0" fmla="*/ 0 w 11179895"/>
              <a:gd name="connsiteY0" fmla="*/ 0 h 5021580"/>
              <a:gd name="connsiteX1" fmla="*/ 1470660 w 11179895"/>
              <a:gd name="connsiteY1" fmla="*/ 2141220 h 5021580"/>
              <a:gd name="connsiteX2" fmla="*/ 1699260 w 11179895"/>
              <a:gd name="connsiteY2" fmla="*/ 2278380 h 5021580"/>
              <a:gd name="connsiteX3" fmla="*/ 2133600 w 11179895"/>
              <a:gd name="connsiteY3" fmla="*/ 2499360 h 5021580"/>
              <a:gd name="connsiteX4" fmla="*/ 2506980 w 11179895"/>
              <a:gd name="connsiteY4" fmla="*/ 2621280 h 5021580"/>
              <a:gd name="connsiteX5" fmla="*/ 2987040 w 11179895"/>
              <a:gd name="connsiteY5" fmla="*/ 2621280 h 5021580"/>
              <a:gd name="connsiteX6" fmla="*/ 3467100 w 11179895"/>
              <a:gd name="connsiteY6" fmla="*/ 2590800 h 5021580"/>
              <a:gd name="connsiteX7" fmla="*/ 3771900 w 11179895"/>
              <a:gd name="connsiteY7" fmla="*/ 2598420 h 5021580"/>
              <a:gd name="connsiteX8" fmla="*/ 4206240 w 11179895"/>
              <a:gd name="connsiteY8" fmla="*/ 2758440 h 5021580"/>
              <a:gd name="connsiteX9" fmla="*/ 4937760 w 11179895"/>
              <a:gd name="connsiteY9" fmla="*/ 2987040 h 5021580"/>
              <a:gd name="connsiteX10" fmla="*/ 5585460 w 11179895"/>
              <a:gd name="connsiteY10" fmla="*/ 3177540 h 5021580"/>
              <a:gd name="connsiteX11" fmla="*/ 6431280 w 11179895"/>
              <a:gd name="connsiteY11" fmla="*/ 3429000 h 5021580"/>
              <a:gd name="connsiteX12" fmla="*/ 7429500 w 11179895"/>
              <a:gd name="connsiteY12" fmla="*/ 3619500 h 5021580"/>
              <a:gd name="connsiteX13" fmla="*/ 8496300 w 11179895"/>
              <a:gd name="connsiteY13" fmla="*/ 3741420 h 5021580"/>
              <a:gd name="connsiteX14" fmla="*/ 9387840 w 11179895"/>
              <a:gd name="connsiteY14" fmla="*/ 3710940 h 5021580"/>
              <a:gd name="connsiteX15" fmla="*/ 10073640 w 11179895"/>
              <a:gd name="connsiteY15" fmla="*/ 3634740 h 5021580"/>
              <a:gd name="connsiteX16" fmla="*/ 10530840 w 11179895"/>
              <a:gd name="connsiteY16" fmla="*/ 3611880 h 5021580"/>
              <a:gd name="connsiteX17" fmla="*/ 10846118 w 11179895"/>
              <a:gd name="connsiteY17" fmla="*/ 3646170 h 5021580"/>
              <a:gd name="connsiteX18" fmla="*/ 11167110 w 11179895"/>
              <a:gd name="connsiteY18" fmla="*/ 3761423 h 5021580"/>
              <a:gd name="connsiteX19" fmla="*/ 10218420 w 11179895"/>
              <a:gd name="connsiteY19" fmla="*/ 4381500 h 5021580"/>
              <a:gd name="connsiteX20" fmla="*/ 10210800 w 11179895"/>
              <a:gd name="connsiteY20" fmla="*/ 4724400 h 5021580"/>
              <a:gd name="connsiteX21" fmla="*/ 10546080 w 11179895"/>
              <a:gd name="connsiteY21" fmla="*/ 5021580 h 5021580"/>
              <a:gd name="connsiteX0" fmla="*/ 0 w 11198674"/>
              <a:gd name="connsiteY0" fmla="*/ 0 h 5021580"/>
              <a:gd name="connsiteX1" fmla="*/ 1470660 w 11198674"/>
              <a:gd name="connsiteY1" fmla="*/ 2141220 h 5021580"/>
              <a:gd name="connsiteX2" fmla="*/ 1699260 w 11198674"/>
              <a:gd name="connsiteY2" fmla="*/ 2278380 h 5021580"/>
              <a:gd name="connsiteX3" fmla="*/ 2133600 w 11198674"/>
              <a:gd name="connsiteY3" fmla="*/ 2499360 h 5021580"/>
              <a:gd name="connsiteX4" fmla="*/ 2506980 w 11198674"/>
              <a:gd name="connsiteY4" fmla="*/ 2621280 h 5021580"/>
              <a:gd name="connsiteX5" fmla="*/ 2987040 w 11198674"/>
              <a:gd name="connsiteY5" fmla="*/ 2621280 h 5021580"/>
              <a:gd name="connsiteX6" fmla="*/ 3467100 w 11198674"/>
              <a:gd name="connsiteY6" fmla="*/ 2590800 h 5021580"/>
              <a:gd name="connsiteX7" fmla="*/ 3771900 w 11198674"/>
              <a:gd name="connsiteY7" fmla="*/ 2598420 h 5021580"/>
              <a:gd name="connsiteX8" fmla="*/ 4206240 w 11198674"/>
              <a:gd name="connsiteY8" fmla="*/ 2758440 h 5021580"/>
              <a:gd name="connsiteX9" fmla="*/ 4937760 w 11198674"/>
              <a:gd name="connsiteY9" fmla="*/ 2987040 h 5021580"/>
              <a:gd name="connsiteX10" fmla="*/ 5585460 w 11198674"/>
              <a:gd name="connsiteY10" fmla="*/ 3177540 h 5021580"/>
              <a:gd name="connsiteX11" fmla="*/ 6431280 w 11198674"/>
              <a:gd name="connsiteY11" fmla="*/ 3429000 h 5021580"/>
              <a:gd name="connsiteX12" fmla="*/ 7429500 w 11198674"/>
              <a:gd name="connsiteY12" fmla="*/ 3619500 h 5021580"/>
              <a:gd name="connsiteX13" fmla="*/ 8496300 w 11198674"/>
              <a:gd name="connsiteY13" fmla="*/ 3741420 h 5021580"/>
              <a:gd name="connsiteX14" fmla="*/ 9387840 w 11198674"/>
              <a:gd name="connsiteY14" fmla="*/ 3710940 h 5021580"/>
              <a:gd name="connsiteX15" fmla="*/ 10073640 w 11198674"/>
              <a:gd name="connsiteY15" fmla="*/ 3634740 h 5021580"/>
              <a:gd name="connsiteX16" fmla="*/ 10530840 w 11198674"/>
              <a:gd name="connsiteY16" fmla="*/ 3611880 h 5021580"/>
              <a:gd name="connsiteX17" fmla="*/ 10846118 w 11198674"/>
              <a:gd name="connsiteY17" fmla="*/ 3646170 h 5021580"/>
              <a:gd name="connsiteX18" fmla="*/ 11186160 w 11198674"/>
              <a:gd name="connsiteY18" fmla="*/ 3728085 h 5021580"/>
              <a:gd name="connsiteX19" fmla="*/ 10218420 w 11198674"/>
              <a:gd name="connsiteY19" fmla="*/ 4381500 h 5021580"/>
              <a:gd name="connsiteX20" fmla="*/ 10210800 w 11198674"/>
              <a:gd name="connsiteY20" fmla="*/ 4724400 h 5021580"/>
              <a:gd name="connsiteX21" fmla="*/ 10546080 w 11198674"/>
              <a:gd name="connsiteY21" fmla="*/ 5021580 h 5021580"/>
              <a:gd name="connsiteX0" fmla="*/ 0 w 11198674"/>
              <a:gd name="connsiteY0" fmla="*/ 0 h 5021580"/>
              <a:gd name="connsiteX1" fmla="*/ 1470660 w 11198674"/>
              <a:gd name="connsiteY1" fmla="*/ 2141220 h 5021580"/>
              <a:gd name="connsiteX2" fmla="*/ 1699260 w 11198674"/>
              <a:gd name="connsiteY2" fmla="*/ 2278380 h 5021580"/>
              <a:gd name="connsiteX3" fmla="*/ 2133600 w 11198674"/>
              <a:gd name="connsiteY3" fmla="*/ 2499360 h 5021580"/>
              <a:gd name="connsiteX4" fmla="*/ 2506980 w 11198674"/>
              <a:gd name="connsiteY4" fmla="*/ 2621280 h 5021580"/>
              <a:gd name="connsiteX5" fmla="*/ 2987040 w 11198674"/>
              <a:gd name="connsiteY5" fmla="*/ 2621280 h 5021580"/>
              <a:gd name="connsiteX6" fmla="*/ 3467100 w 11198674"/>
              <a:gd name="connsiteY6" fmla="*/ 2590800 h 5021580"/>
              <a:gd name="connsiteX7" fmla="*/ 3771900 w 11198674"/>
              <a:gd name="connsiteY7" fmla="*/ 2598420 h 5021580"/>
              <a:gd name="connsiteX8" fmla="*/ 4206240 w 11198674"/>
              <a:gd name="connsiteY8" fmla="*/ 2758440 h 5021580"/>
              <a:gd name="connsiteX9" fmla="*/ 4937760 w 11198674"/>
              <a:gd name="connsiteY9" fmla="*/ 2987040 h 5021580"/>
              <a:gd name="connsiteX10" fmla="*/ 5585460 w 11198674"/>
              <a:gd name="connsiteY10" fmla="*/ 3177540 h 5021580"/>
              <a:gd name="connsiteX11" fmla="*/ 6431280 w 11198674"/>
              <a:gd name="connsiteY11" fmla="*/ 3429000 h 5021580"/>
              <a:gd name="connsiteX12" fmla="*/ 7429500 w 11198674"/>
              <a:gd name="connsiteY12" fmla="*/ 3619500 h 5021580"/>
              <a:gd name="connsiteX13" fmla="*/ 8496300 w 11198674"/>
              <a:gd name="connsiteY13" fmla="*/ 3741420 h 5021580"/>
              <a:gd name="connsiteX14" fmla="*/ 9387840 w 11198674"/>
              <a:gd name="connsiteY14" fmla="*/ 3710940 h 5021580"/>
              <a:gd name="connsiteX15" fmla="*/ 10073640 w 11198674"/>
              <a:gd name="connsiteY15" fmla="*/ 3634740 h 5021580"/>
              <a:gd name="connsiteX16" fmla="*/ 10530840 w 11198674"/>
              <a:gd name="connsiteY16" fmla="*/ 3611880 h 5021580"/>
              <a:gd name="connsiteX17" fmla="*/ 10846118 w 11198674"/>
              <a:gd name="connsiteY17" fmla="*/ 3646170 h 5021580"/>
              <a:gd name="connsiteX18" fmla="*/ 11186160 w 11198674"/>
              <a:gd name="connsiteY18" fmla="*/ 3728085 h 5021580"/>
              <a:gd name="connsiteX19" fmla="*/ 10218420 w 11198674"/>
              <a:gd name="connsiteY19" fmla="*/ 4381500 h 5021580"/>
              <a:gd name="connsiteX20" fmla="*/ 10210800 w 11198674"/>
              <a:gd name="connsiteY20" fmla="*/ 4724400 h 5021580"/>
              <a:gd name="connsiteX21" fmla="*/ 10546080 w 11198674"/>
              <a:gd name="connsiteY21" fmla="*/ 5021580 h 5021580"/>
              <a:gd name="connsiteX0" fmla="*/ 0 w 11198674"/>
              <a:gd name="connsiteY0" fmla="*/ 0 h 5021580"/>
              <a:gd name="connsiteX1" fmla="*/ 1470660 w 11198674"/>
              <a:gd name="connsiteY1" fmla="*/ 2141220 h 5021580"/>
              <a:gd name="connsiteX2" fmla="*/ 1699260 w 11198674"/>
              <a:gd name="connsiteY2" fmla="*/ 2278380 h 5021580"/>
              <a:gd name="connsiteX3" fmla="*/ 2133600 w 11198674"/>
              <a:gd name="connsiteY3" fmla="*/ 2499360 h 5021580"/>
              <a:gd name="connsiteX4" fmla="*/ 2506980 w 11198674"/>
              <a:gd name="connsiteY4" fmla="*/ 2621280 h 5021580"/>
              <a:gd name="connsiteX5" fmla="*/ 2987040 w 11198674"/>
              <a:gd name="connsiteY5" fmla="*/ 2621280 h 5021580"/>
              <a:gd name="connsiteX6" fmla="*/ 3467100 w 11198674"/>
              <a:gd name="connsiteY6" fmla="*/ 2590800 h 5021580"/>
              <a:gd name="connsiteX7" fmla="*/ 3771900 w 11198674"/>
              <a:gd name="connsiteY7" fmla="*/ 2598420 h 5021580"/>
              <a:gd name="connsiteX8" fmla="*/ 4206240 w 11198674"/>
              <a:gd name="connsiteY8" fmla="*/ 2758440 h 5021580"/>
              <a:gd name="connsiteX9" fmla="*/ 4937760 w 11198674"/>
              <a:gd name="connsiteY9" fmla="*/ 2987040 h 5021580"/>
              <a:gd name="connsiteX10" fmla="*/ 5585460 w 11198674"/>
              <a:gd name="connsiteY10" fmla="*/ 3177540 h 5021580"/>
              <a:gd name="connsiteX11" fmla="*/ 6431280 w 11198674"/>
              <a:gd name="connsiteY11" fmla="*/ 3429000 h 5021580"/>
              <a:gd name="connsiteX12" fmla="*/ 7429500 w 11198674"/>
              <a:gd name="connsiteY12" fmla="*/ 3619500 h 5021580"/>
              <a:gd name="connsiteX13" fmla="*/ 8496300 w 11198674"/>
              <a:gd name="connsiteY13" fmla="*/ 3741420 h 5021580"/>
              <a:gd name="connsiteX14" fmla="*/ 9387840 w 11198674"/>
              <a:gd name="connsiteY14" fmla="*/ 3710940 h 5021580"/>
              <a:gd name="connsiteX15" fmla="*/ 10073640 w 11198674"/>
              <a:gd name="connsiteY15" fmla="*/ 3634740 h 5021580"/>
              <a:gd name="connsiteX16" fmla="*/ 10530840 w 11198674"/>
              <a:gd name="connsiteY16" fmla="*/ 3611880 h 5021580"/>
              <a:gd name="connsiteX17" fmla="*/ 10846118 w 11198674"/>
              <a:gd name="connsiteY17" fmla="*/ 3646170 h 5021580"/>
              <a:gd name="connsiteX18" fmla="*/ 11186160 w 11198674"/>
              <a:gd name="connsiteY18" fmla="*/ 3728085 h 5021580"/>
              <a:gd name="connsiteX19" fmla="*/ 10218420 w 11198674"/>
              <a:gd name="connsiteY19" fmla="*/ 4381500 h 5021580"/>
              <a:gd name="connsiteX20" fmla="*/ 10210800 w 11198674"/>
              <a:gd name="connsiteY20" fmla="*/ 4724400 h 5021580"/>
              <a:gd name="connsiteX21" fmla="*/ 10546080 w 11198674"/>
              <a:gd name="connsiteY21" fmla="*/ 5021580 h 5021580"/>
              <a:gd name="connsiteX0" fmla="*/ 0 w 11485381"/>
              <a:gd name="connsiteY0" fmla="*/ 0 h 5021580"/>
              <a:gd name="connsiteX1" fmla="*/ 1470660 w 11485381"/>
              <a:gd name="connsiteY1" fmla="*/ 2141220 h 5021580"/>
              <a:gd name="connsiteX2" fmla="*/ 1699260 w 11485381"/>
              <a:gd name="connsiteY2" fmla="*/ 2278380 h 5021580"/>
              <a:gd name="connsiteX3" fmla="*/ 2133600 w 11485381"/>
              <a:gd name="connsiteY3" fmla="*/ 2499360 h 5021580"/>
              <a:gd name="connsiteX4" fmla="*/ 2506980 w 11485381"/>
              <a:gd name="connsiteY4" fmla="*/ 2621280 h 5021580"/>
              <a:gd name="connsiteX5" fmla="*/ 2987040 w 11485381"/>
              <a:gd name="connsiteY5" fmla="*/ 2621280 h 5021580"/>
              <a:gd name="connsiteX6" fmla="*/ 3467100 w 11485381"/>
              <a:gd name="connsiteY6" fmla="*/ 2590800 h 5021580"/>
              <a:gd name="connsiteX7" fmla="*/ 3771900 w 11485381"/>
              <a:gd name="connsiteY7" fmla="*/ 2598420 h 5021580"/>
              <a:gd name="connsiteX8" fmla="*/ 4206240 w 11485381"/>
              <a:gd name="connsiteY8" fmla="*/ 2758440 h 5021580"/>
              <a:gd name="connsiteX9" fmla="*/ 4937760 w 11485381"/>
              <a:gd name="connsiteY9" fmla="*/ 2987040 h 5021580"/>
              <a:gd name="connsiteX10" fmla="*/ 5585460 w 11485381"/>
              <a:gd name="connsiteY10" fmla="*/ 3177540 h 5021580"/>
              <a:gd name="connsiteX11" fmla="*/ 6431280 w 11485381"/>
              <a:gd name="connsiteY11" fmla="*/ 3429000 h 5021580"/>
              <a:gd name="connsiteX12" fmla="*/ 7429500 w 11485381"/>
              <a:gd name="connsiteY12" fmla="*/ 3619500 h 5021580"/>
              <a:gd name="connsiteX13" fmla="*/ 8496300 w 11485381"/>
              <a:gd name="connsiteY13" fmla="*/ 3741420 h 5021580"/>
              <a:gd name="connsiteX14" fmla="*/ 9387840 w 11485381"/>
              <a:gd name="connsiteY14" fmla="*/ 3710940 h 5021580"/>
              <a:gd name="connsiteX15" fmla="*/ 10073640 w 11485381"/>
              <a:gd name="connsiteY15" fmla="*/ 3634740 h 5021580"/>
              <a:gd name="connsiteX16" fmla="*/ 10530840 w 11485381"/>
              <a:gd name="connsiteY16" fmla="*/ 3611880 h 5021580"/>
              <a:gd name="connsiteX17" fmla="*/ 10846118 w 11485381"/>
              <a:gd name="connsiteY17" fmla="*/ 3646170 h 5021580"/>
              <a:gd name="connsiteX18" fmla="*/ 11186160 w 11485381"/>
              <a:gd name="connsiteY18" fmla="*/ 3728085 h 5021580"/>
              <a:gd name="connsiteX19" fmla="*/ 11375708 w 11485381"/>
              <a:gd name="connsiteY19" fmla="*/ 3793331 h 5021580"/>
              <a:gd name="connsiteX20" fmla="*/ 10210800 w 11485381"/>
              <a:gd name="connsiteY20" fmla="*/ 4724400 h 5021580"/>
              <a:gd name="connsiteX21" fmla="*/ 10546080 w 11485381"/>
              <a:gd name="connsiteY21" fmla="*/ 5021580 h 5021580"/>
              <a:gd name="connsiteX0" fmla="*/ 0 w 11868150"/>
              <a:gd name="connsiteY0" fmla="*/ 0 h 5021580"/>
              <a:gd name="connsiteX1" fmla="*/ 1470660 w 11868150"/>
              <a:gd name="connsiteY1" fmla="*/ 2141220 h 5021580"/>
              <a:gd name="connsiteX2" fmla="*/ 1699260 w 11868150"/>
              <a:gd name="connsiteY2" fmla="*/ 2278380 h 5021580"/>
              <a:gd name="connsiteX3" fmla="*/ 2133600 w 11868150"/>
              <a:gd name="connsiteY3" fmla="*/ 2499360 h 5021580"/>
              <a:gd name="connsiteX4" fmla="*/ 2506980 w 11868150"/>
              <a:gd name="connsiteY4" fmla="*/ 2621280 h 5021580"/>
              <a:gd name="connsiteX5" fmla="*/ 2987040 w 11868150"/>
              <a:gd name="connsiteY5" fmla="*/ 2621280 h 5021580"/>
              <a:gd name="connsiteX6" fmla="*/ 3467100 w 11868150"/>
              <a:gd name="connsiteY6" fmla="*/ 2590800 h 5021580"/>
              <a:gd name="connsiteX7" fmla="*/ 3771900 w 11868150"/>
              <a:gd name="connsiteY7" fmla="*/ 2598420 h 5021580"/>
              <a:gd name="connsiteX8" fmla="*/ 4206240 w 11868150"/>
              <a:gd name="connsiteY8" fmla="*/ 2758440 h 5021580"/>
              <a:gd name="connsiteX9" fmla="*/ 4937760 w 11868150"/>
              <a:gd name="connsiteY9" fmla="*/ 2987040 h 5021580"/>
              <a:gd name="connsiteX10" fmla="*/ 5585460 w 11868150"/>
              <a:gd name="connsiteY10" fmla="*/ 3177540 h 5021580"/>
              <a:gd name="connsiteX11" fmla="*/ 6431280 w 11868150"/>
              <a:gd name="connsiteY11" fmla="*/ 3429000 h 5021580"/>
              <a:gd name="connsiteX12" fmla="*/ 7429500 w 11868150"/>
              <a:gd name="connsiteY12" fmla="*/ 3619500 h 5021580"/>
              <a:gd name="connsiteX13" fmla="*/ 8496300 w 11868150"/>
              <a:gd name="connsiteY13" fmla="*/ 3741420 h 5021580"/>
              <a:gd name="connsiteX14" fmla="*/ 9387840 w 11868150"/>
              <a:gd name="connsiteY14" fmla="*/ 3710940 h 5021580"/>
              <a:gd name="connsiteX15" fmla="*/ 10073640 w 11868150"/>
              <a:gd name="connsiteY15" fmla="*/ 3634740 h 5021580"/>
              <a:gd name="connsiteX16" fmla="*/ 10530840 w 11868150"/>
              <a:gd name="connsiteY16" fmla="*/ 3611880 h 5021580"/>
              <a:gd name="connsiteX17" fmla="*/ 10846118 w 11868150"/>
              <a:gd name="connsiteY17" fmla="*/ 3646170 h 5021580"/>
              <a:gd name="connsiteX18" fmla="*/ 11186160 w 11868150"/>
              <a:gd name="connsiteY18" fmla="*/ 3728085 h 5021580"/>
              <a:gd name="connsiteX19" fmla="*/ 11375708 w 11868150"/>
              <a:gd name="connsiteY19" fmla="*/ 3793331 h 5021580"/>
              <a:gd name="connsiteX20" fmla="*/ 11868150 w 11868150"/>
              <a:gd name="connsiteY20" fmla="*/ 3886200 h 5021580"/>
              <a:gd name="connsiteX21" fmla="*/ 10546080 w 11868150"/>
              <a:gd name="connsiteY21" fmla="*/ 5021580 h 5021580"/>
              <a:gd name="connsiteX0" fmla="*/ 0 w 12451080"/>
              <a:gd name="connsiteY0" fmla="*/ 0 h 4478655"/>
              <a:gd name="connsiteX1" fmla="*/ 1470660 w 12451080"/>
              <a:gd name="connsiteY1" fmla="*/ 2141220 h 4478655"/>
              <a:gd name="connsiteX2" fmla="*/ 1699260 w 12451080"/>
              <a:gd name="connsiteY2" fmla="*/ 2278380 h 4478655"/>
              <a:gd name="connsiteX3" fmla="*/ 2133600 w 12451080"/>
              <a:gd name="connsiteY3" fmla="*/ 2499360 h 4478655"/>
              <a:gd name="connsiteX4" fmla="*/ 2506980 w 12451080"/>
              <a:gd name="connsiteY4" fmla="*/ 2621280 h 4478655"/>
              <a:gd name="connsiteX5" fmla="*/ 2987040 w 12451080"/>
              <a:gd name="connsiteY5" fmla="*/ 2621280 h 4478655"/>
              <a:gd name="connsiteX6" fmla="*/ 3467100 w 12451080"/>
              <a:gd name="connsiteY6" fmla="*/ 2590800 h 4478655"/>
              <a:gd name="connsiteX7" fmla="*/ 3771900 w 12451080"/>
              <a:gd name="connsiteY7" fmla="*/ 2598420 h 4478655"/>
              <a:gd name="connsiteX8" fmla="*/ 4206240 w 12451080"/>
              <a:gd name="connsiteY8" fmla="*/ 2758440 h 4478655"/>
              <a:gd name="connsiteX9" fmla="*/ 4937760 w 12451080"/>
              <a:gd name="connsiteY9" fmla="*/ 2987040 h 4478655"/>
              <a:gd name="connsiteX10" fmla="*/ 5585460 w 12451080"/>
              <a:gd name="connsiteY10" fmla="*/ 3177540 h 4478655"/>
              <a:gd name="connsiteX11" fmla="*/ 6431280 w 12451080"/>
              <a:gd name="connsiteY11" fmla="*/ 3429000 h 4478655"/>
              <a:gd name="connsiteX12" fmla="*/ 7429500 w 12451080"/>
              <a:gd name="connsiteY12" fmla="*/ 3619500 h 4478655"/>
              <a:gd name="connsiteX13" fmla="*/ 8496300 w 12451080"/>
              <a:gd name="connsiteY13" fmla="*/ 3741420 h 4478655"/>
              <a:gd name="connsiteX14" fmla="*/ 9387840 w 12451080"/>
              <a:gd name="connsiteY14" fmla="*/ 3710940 h 4478655"/>
              <a:gd name="connsiteX15" fmla="*/ 10073640 w 12451080"/>
              <a:gd name="connsiteY15" fmla="*/ 3634740 h 4478655"/>
              <a:gd name="connsiteX16" fmla="*/ 10530840 w 12451080"/>
              <a:gd name="connsiteY16" fmla="*/ 3611880 h 4478655"/>
              <a:gd name="connsiteX17" fmla="*/ 10846118 w 12451080"/>
              <a:gd name="connsiteY17" fmla="*/ 3646170 h 4478655"/>
              <a:gd name="connsiteX18" fmla="*/ 11186160 w 12451080"/>
              <a:gd name="connsiteY18" fmla="*/ 3728085 h 4478655"/>
              <a:gd name="connsiteX19" fmla="*/ 11375708 w 12451080"/>
              <a:gd name="connsiteY19" fmla="*/ 3793331 h 4478655"/>
              <a:gd name="connsiteX20" fmla="*/ 11868150 w 12451080"/>
              <a:gd name="connsiteY20" fmla="*/ 3886200 h 4478655"/>
              <a:gd name="connsiteX21" fmla="*/ 12451080 w 12451080"/>
              <a:gd name="connsiteY21" fmla="*/ 4478655 h 4478655"/>
              <a:gd name="connsiteX0" fmla="*/ 0 w 12438380"/>
              <a:gd name="connsiteY0" fmla="*/ 0 h 4078605"/>
              <a:gd name="connsiteX1" fmla="*/ 1470660 w 12438380"/>
              <a:gd name="connsiteY1" fmla="*/ 2141220 h 4078605"/>
              <a:gd name="connsiteX2" fmla="*/ 1699260 w 12438380"/>
              <a:gd name="connsiteY2" fmla="*/ 2278380 h 4078605"/>
              <a:gd name="connsiteX3" fmla="*/ 2133600 w 12438380"/>
              <a:gd name="connsiteY3" fmla="*/ 2499360 h 4078605"/>
              <a:gd name="connsiteX4" fmla="*/ 2506980 w 12438380"/>
              <a:gd name="connsiteY4" fmla="*/ 2621280 h 4078605"/>
              <a:gd name="connsiteX5" fmla="*/ 2987040 w 12438380"/>
              <a:gd name="connsiteY5" fmla="*/ 2621280 h 4078605"/>
              <a:gd name="connsiteX6" fmla="*/ 3467100 w 12438380"/>
              <a:gd name="connsiteY6" fmla="*/ 2590800 h 4078605"/>
              <a:gd name="connsiteX7" fmla="*/ 3771900 w 12438380"/>
              <a:gd name="connsiteY7" fmla="*/ 2598420 h 4078605"/>
              <a:gd name="connsiteX8" fmla="*/ 4206240 w 12438380"/>
              <a:gd name="connsiteY8" fmla="*/ 2758440 h 4078605"/>
              <a:gd name="connsiteX9" fmla="*/ 4937760 w 12438380"/>
              <a:gd name="connsiteY9" fmla="*/ 2987040 h 4078605"/>
              <a:gd name="connsiteX10" fmla="*/ 5585460 w 12438380"/>
              <a:gd name="connsiteY10" fmla="*/ 3177540 h 4078605"/>
              <a:gd name="connsiteX11" fmla="*/ 6431280 w 12438380"/>
              <a:gd name="connsiteY11" fmla="*/ 3429000 h 4078605"/>
              <a:gd name="connsiteX12" fmla="*/ 7429500 w 12438380"/>
              <a:gd name="connsiteY12" fmla="*/ 3619500 h 4078605"/>
              <a:gd name="connsiteX13" fmla="*/ 8496300 w 12438380"/>
              <a:gd name="connsiteY13" fmla="*/ 3741420 h 4078605"/>
              <a:gd name="connsiteX14" fmla="*/ 9387840 w 12438380"/>
              <a:gd name="connsiteY14" fmla="*/ 3710940 h 4078605"/>
              <a:gd name="connsiteX15" fmla="*/ 10073640 w 12438380"/>
              <a:gd name="connsiteY15" fmla="*/ 3634740 h 4078605"/>
              <a:gd name="connsiteX16" fmla="*/ 10530840 w 12438380"/>
              <a:gd name="connsiteY16" fmla="*/ 3611880 h 4078605"/>
              <a:gd name="connsiteX17" fmla="*/ 10846118 w 12438380"/>
              <a:gd name="connsiteY17" fmla="*/ 3646170 h 4078605"/>
              <a:gd name="connsiteX18" fmla="*/ 11186160 w 12438380"/>
              <a:gd name="connsiteY18" fmla="*/ 3728085 h 4078605"/>
              <a:gd name="connsiteX19" fmla="*/ 11375708 w 12438380"/>
              <a:gd name="connsiteY19" fmla="*/ 3793331 h 4078605"/>
              <a:gd name="connsiteX20" fmla="*/ 11868150 w 12438380"/>
              <a:gd name="connsiteY20" fmla="*/ 3886200 h 4078605"/>
              <a:gd name="connsiteX21" fmla="*/ 12438380 w 12438380"/>
              <a:gd name="connsiteY21" fmla="*/ 4078605 h 4078605"/>
              <a:gd name="connsiteX0" fmla="*/ 0 w 12438380"/>
              <a:gd name="connsiteY0" fmla="*/ 0 h 4078605"/>
              <a:gd name="connsiteX1" fmla="*/ 1470660 w 12438380"/>
              <a:gd name="connsiteY1" fmla="*/ 2141220 h 4078605"/>
              <a:gd name="connsiteX2" fmla="*/ 1699260 w 12438380"/>
              <a:gd name="connsiteY2" fmla="*/ 2278380 h 4078605"/>
              <a:gd name="connsiteX3" fmla="*/ 2133600 w 12438380"/>
              <a:gd name="connsiteY3" fmla="*/ 2499360 h 4078605"/>
              <a:gd name="connsiteX4" fmla="*/ 2506980 w 12438380"/>
              <a:gd name="connsiteY4" fmla="*/ 2621280 h 4078605"/>
              <a:gd name="connsiteX5" fmla="*/ 2987040 w 12438380"/>
              <a:gd name="connsiteY5" fmla="*/ 2621280 h 4078605"/>
              <a:gd name="connsiteX6" fmla="*/ 3467100 w 12438380"/>
              <a:gd name="connsiteY6" fmla="*/ 2590800 h 4078605"/>
              <a:gd name="connsiteX7" fmla="*/ 3771900 w 12438380"/>
              <a:gd name="connsiteY7" fmla="*/ 2598420 h 4078605"/>
              <a:gd name="connsiteX8" fmla="*/ 4206240 w 12438380"/>
              <a:gd name="connsiteY8" fmla="*/ 2758440 h 4078605"/>
              <a:gd name="connsiteX9" fmla="*/ 4937760 w 12438380"/>
              <a:gd name="connsiteY9" fmla="*/ 2987040 h 4078605"/>
              <a:gd name="connsiteX10" fmla="*/ 5585460 w 12438380"/>
              <a:gd name="connsiteY10" fmla="*/ 3177540 h 4078605"/>
              <a:gd name="connsiteX11" fmla="*/ 6431280 w 12438380"/>
              <a:gd name="connsiteY11" fmla="*/ 3429000 h 4078605"/>
              <a:gd name="connsiteX12" fmla="*/ 7429500 w 12438380"/>
              <a:gd name="connsiteY12" fmla="*/ 3619500 h 4078605"/>
              <a:gd name="connsiteX13" fmla="*/ 8496300 w 12438380"/>
              <a:gd name="connsiteY13" fmla="*/ 3741420 h 4078605"/>
              <a:gd name="connsiteX14" fmla="*/ 9387840 w 12438380"/>
              <a:gd name="connsiteY14" fmla="*/ 3710940 h 4078605"/>
              <a:gd name="connsiteX15" fmla="*/ 10073640 w 12438380"/>
              <a:gd name="connsiteY15" fmla="*/ 3634740 h 4078605"/>
              <a:gd name="connsiteX16" fmla="*/ 10530840 w 12438380"/>
              <a:gd name="connsiteY16" fmla="*/ 3611880 h 4078605"/>
              <a:gd name="connsiteX17" fmla="*/ 10846118 w 12438380"/>
              <a:gd name="connsiteY17" fmla="*/ 3646170 h 4078605"/>
              <a:gd name="connsiteX18" fmla="*/ 11186160 w 12438380"/>
              <a:gd name="connsiteY18" fmla="*/ 3728085 h 4078605"/>
              <a:gd name="connsiteX19" fmla="*/ 11868150 w 12438380"/>
              <a:gd name="connsiteY19" fmla="*/ 3886200 h 4078605"/>
              <a:gd name="connsiteX20" fmla="*/ 12438380 w 12438380"/>
              <a:gd name="connsiteY20" fmla="*/ 4078605 h 407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438380" h="4078605">
                <a:moveTo>
                  <a:pt x="0" y="0"/>
                </a:moveTo>
                <a:lnTo>
                  <a:pt x="1470660" y="2141220"/>
                </a:lnTo>
                <a:lnTo>
                  <a:pt x="1699260" y="2278380"/>
                </a:lnTo>
                <a:lnTo>
                  <a:pt x="2133600" y="2499360"/>
                </a:lnTo>
                <a:lnTo>
                  <a:pt x="2506980" y="2621280"/>
                </a:lnTo>
                <a:lnTo>
                  <a:pt x="2987040" y="2621280"/>
                </a:lnTo>
                <a:lnTo>
                  <a:pt x="3467100" y="2590800"/>
                </a:lnTo>
                <a:lnTo>
                  <a:pt x="3771900" y="2598420"/>
                </a:lnTo>
                <a:lnTo>
                  <a:pt x="4206240" y="2758440"/>
                </a:lnTo>
                <a:lnTo>
                  <a:pt x="4937760" y="2987040"/>
                </a:lnTo>
                <a:lnTo>
                  <a:pt x="5585460" y="3177540"/>
                </a:lnTo>
                <a:lnTo>
                  <a:pt x="6431280" y="3429000"/>
                </a:lnTo>
                <a:lnTo>
                  <a:pt x="7429500" y="3619500"/>
                </a:lnTo>
                <a:lnTo>
                  <a:pt x="8496300" y="3741420"/>
                </a:lnTo>
                <a:lnTo>
                  <a:pt x="9387840" y="3710940"/>
                </a:lnTo>
                <a:lnTo>
                  <a:pt x="10073640" y="3634740"/>
                </a:lnTo>
                <a:lnTo>
                  <a:pt x="10530840" y="3611880"/>
                </a:lnTo>
                <a:lnTo>
                  <a:pt x="10846118" y="3646170"/>
                </a:lnTo>
                <a:cubicBezTo>
                  <a:pt x="11029315" y="3686175"/>
                  <a:pt x="11074400" y="3678555"/>
                  <a:pt x="11186160" y="3728085"/>
                </a:cubicBezTo>
                <a:cubicBezTo>
                  <a:pt x="11356499" y="3768090"/>
                  <a:pt x="11659447" y="3827780"/>
                  <a:pt x="11868150" y="3886200"/>
                </a:cubicBezTo>
                <a:lnTo>
                  <a:pt x="12438380" y="4078605"/>
                </a:lnTo>
              </a:path>
            </a:pathLst>
          </a:custGeom>
          <a:noFill/>
          <a:ln w="50800">
            <a:solidFill>
              <a:schemeClr val="accent4">
                <a:lumMod val="60000"/>
                <a:lumOff val="40000"/>
              </a:schemeClr>
            </a:solidFill>
          </a:ln>
          <a:effectLst>
            <a:glow rad="152400">
              <a:schemeClr val="accent4">
                <a:satMod val="175000"/>
                <a:alpha val="4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a:extLst>
              <a:ext uri="{FF2B5EF4-FFF2-40B4-BE49-F238E27FC236}">
                <a16:creationId xmlns:a16="http://schemas.microsoft.com/office/drawing/2014/main" id="{802F313E-D2DD-F56F-4D38-74380E3E2B0F}"/>
              </a:ext>
            </a:extLst>
          </p:cNvPr>
          <p:cNvSpPr txBox="1"/>
          <p:nvPr/>
        </p:nvSpPr>
        <p:spPr>
          <a:xfrm rot="885355">
            <a:off x="6606918" y="6153061"/>
            <a:ext cx="1026644" cy="331181"/>
          </a:xfrm>
          <a:prstGeom prst="rect">
            <a:avLst/>
          </a:prstGeom>
          <a:noFill/>
          <a:effectLst>
            <a:glow rad="228600">
              <a:schemeClr val="accent4">
                <a:satMod val="175000"/>
                <a:alpha val="0"/>
              </a:schemeClr>
            </a:glow>
          </a:effectLst>
        </p:spPr>
        <p:txBody>
          <a:bodyPr wrap="square" rtlCol="0">
            <a:spAutoFit/>
          </a:bodyPr>
          <a:lstStyle/>
          <a:p>
            <a:r>
              <a:rPr lang="zh-CN" altLang="en-US" sz="1600" dirty="0">
                <a:solidFill>
                  <a:schemeClr val="tx1">
                    <a:lumMod val="95000"/>
                    <a:lumOff val="5000"/>
                  </a:schemeClr>
                </a:solidFill>
                <a:effectLst>
                  <a:glow rad="228600">
                    <a:schemeClr val="accent4">
                      <a:satMod val="175000"/>
                      <a:alpha val="70000"/>
                    </a:schemeClr>
                  </a:glow>
                </a:effectLst>
                <a:latin typeface="微软雅黑" pitchFamily="34" charset="-122"/>
                <a:ea typeface="微软雅黑" pitchFamily="34" charset="-122"/>
              </a:rPr>
              <a:t>天 宫 路</a:t>
            </a:r>
          </a:p>
        </p:txBody>
      </p:sp>
      <p:sp>
        <p:nvSpPr>
          <p:cNvPr id="27" name="文本框 26">
            <a:extLst>
              <a:ext uri="{FF2B5EF4-FFF2-40B4-BE49-F238E27FC236}">
                <a16:creationId xmlns:a16="http://schemas.microsoft.com/office/drawing/2014/main" id="{2F17BE06-16C9-29D7-E0E1-3C07B5B1ABA8}"/>
              </a:ext>
            </a:extLst>
          </p:cNvPr>
          <p:cNvSpPr txBox="1"/>
          <p:nvPr/>
        </p:nvSpPr>
        <p:spPr>
          <a:xfrm>
            <a:off x="12463640" y="6148834"/>
            <a:ext cx="1546431" cy="418191"/>
          </a:xfrm>
          <a:prstGeom prst="rect">
            <a:avLst/>
          </a:prstGeom>
          <a:noFill/>
        </p:spPr>
        <p:txBody>
          <a:bodyPr wrap="square" rtlCol="0">
            <a:spAutoFit/>
          </a:bodyPr>
          <a:lstStyle/>
          <a:p>
            <a:pPr>
              <a:lnSpc>
                <a:spcPct val="150000"/>
              </a:lnSpc>
            </a:pPr>
            <a:r>
              <a:rPr lang="zh-CN" altLang="en-US" sz="1600" spc="275" dirty="0">
                <a:solidFill>
                  <a:schemeClr val="bg1"/>
                </a:solidFill>
                <a:effectLst>
                  <a:glow>
                    <a:schemeClr val="bg1"/>
                  </a:glow>
                </a:effectLst>
                <a:latin typeface="微软雅黑" panose="020B0503020204020204" pitchFamily="34" charset="-122"/>
                <a:ea typeface="微软雅黑" panose="020B0503020204020204" pitchFamily="34" charset="-122"/>
              </a:rPr>
              <a:t>踏水镇场镇</a:t>
            </a:r>
            <a:endParaRPr lang="en-US" altLang="zh-CN" sz="1600" spc="275" dirty="0">
              <a:solidFill>
                <a:schemeClr val="bg1"/>
              </a:solidFill>
              <a:effectLst>
                <a:glow>
                  <a:schemeClr val="bg1"/>
                </a:glow>
              </a:effectLst>
              <a:latin typeface="微软雅黑" panose="020B0503020204020204" pitchFamily="34" charset="-122"/>
              <a:ea typeface="微软雅黑" panose="020B0503020204020204" pitchFamily="34" charset="-122"/>
            </a:endParaRPr>
          </a:p>
        </p:txBody>
      </p:sp>
      <p:sp>
        <p:nvSpPr>
          <p:cNvPr id="55" name="任意多边形: 形状 54">
            <a:extLst>
              <a:ext uri="{FF2B5EF4-FFF2-40B4-BE49-F238E27FC236}">
                <a16:creationId xmlns:a16="http://schemas.microsoft.com/office/drawing/2014/main" id="{1A279390-1288-24DC-0024-D570FEA81FF3}"/>
              </a:ext>
            </a:extLst>
          </p:cNvPr>
          <p:cNvSpPr/>
          <p:nvPr/>
        </p:nvSpPr>
        <p:spPr>
          <a:xfrm>
            <a:off x="327659" y="3185161"/>
            <a:ext cx="4893945" cy="7082790"/>
          </a:xfrm>
          <a:custGeom>
            <a:avLst/>
            <a:gdLst>
              <a:gd name="connsiteX0" fmla="*/ 0 w 5494020"/>
              <a:gd name="connsiteY0" fmla="*/ 0 h 5250180"/>
              <a:gd name="connsiteX1" fmla="*/ 624840 w 5494020"/>
              <a:gd name="connsiteY1" fmla="*/ 723900 h 5250180"/>
              <a:gd name="connsiteX2" fmla="*/ 708660 w 5494020"/>
              <a:gd name="connsiteY2" fmla="*/ 922020 h 5250180"/>
              <a:gd name="connsiteX3" fmla="*/ 754380 w 5494020"/>
              <a:gd name="connsiteY3" fmla="*/ 2034540 h 5250180"/>
              <a:gd name="connsiteX4" fmla="*/ 845820 w 5494020"/>
              <a:gd name="connsiteY4" fmla="*/ 2202180 h 5250180"/>
              <a:gd name="connsiteX5" fmla="*/ 1333500 w 5494020"/>
              <a:gd name="connsiteY5" fmla="*/ 2758440 h 5250180"/>
              <a:gd name="connsiteX6" fmla="*/ 1783080 w 5494020"/>
              <a:gd name="connsiteY6" fmla="*/ 3429000 h 5250180"/>
              <a:gd name="connsiteX7" fmla="*/ 2651760 w 5494020"/>
              <a:gd name="connsiteY7" fmla="*/ 4610100 h 5250180"/>
              <a:gd name="connsiteX8" fmla="*/ 2834640 w 5494020"/>
              <a:gd name="connsiteY8" fmla="*/ 4792980 h 5250180"/>
              <a:gd name="connsiteX9" fmla="*/ 3970020 w 5494020"/>
              <a:gd name="connsiteY9" fmla="*/ 5120640 h 5250180"/>
              <a:gd name="connsiteX10" fmla="*/ 4244340 w 5494020"/>
              <a:gd name="connsiteY10" fmla="*/ 5250180 h 5250180"/>
              <a:gd name="connsiteX11" fmla="*/ 4427220 w 5494020"/>
              <a:gd name="connsiteY11" fmla="*/ 5189220 h 5250180"/>
              <a:gd name="connsiteX12" fmla="*/ 4762500 w 5494020"/>
              <a:gd name="connsiteY12" fmla="*/ 5196840 h 5250180"/>
              <a:gd name="connsiteX13" fmla="*/ 4998720 w 5494020"/>
              <a:gd name="connsiteY13" fmla="*/ 5189220 h 5250180"/>
              <a:gd name="connsiteX14" fmla="*/ 5181600 w 5494020"/>
              <a:gd name="connsiteY14" fmla="*/ 5166360 h 5250180"/>
              <a:gd name="connsiteX15" fmla="*/ 5394960 w 5494020"/>
              <a:gd name="connsiteY15" fmla="*/ 5158740 h 5250180"/>
              <a:gd name="connsiteX16" fmla="*/ 5494020 w 5494020"/>
              <a:gd name="connsiteY16" fmla="*/ 5158740 h 5250180"/>
              <a:gd name="connsiteX0" fmla="*/ 0 w 5494020"/>
              <a:gd name="connsiteY0" fmla="*/ 0 h 5501640"/>
              <a:gd name="connsiteX1" fmla="*/ 624840 w 5494020"/>
              <a:gd name="connsiteY1" fmla="*/ 723900 h 5501640"/>
              <a:gd name="connsiteX2" fmla="*/ 708660 w 5494020"/>
              <a:gd name="connsiteY2" fmla="*/ 922020 h 5501640"/>
              <a:gd name="connsiteX3" fmla="*/ 754380 w 5494020"/>
              <a:gd name="connsiteY3" fmla="*/ 2034540 h 5501640"/>
              <a:gd name="connsiteX4" fmla="*/ 845820 w 5494020"/>
              <a:gd name="connsiteY4" fmla="*/ 2202180 h 5501640"/>
              <a:gd name="connsiteX5" fmla="*/ 1333500 w 5494020"/>
              <a:gd name="connsiteY5" fmla="*/ 2758440 h 5501640"/>
              <a:gd name="connsiteX6" fmla="*/ 1783080 w 5494020"/>
              <a:gd name="connsiteY6" fmla="*/ 3429000 h 5501640"/>
              <a:gd name="connsiteX7" fmla="*/ 2651760 w 5494020"/>
              <a:gd name="connsiteY7" fmla="*/ 4610100 h 5501640"/>
              <a:gd name="connsiteX8" fmla="*/ 2834640 w 5494020"/>
              <a:gd name="connsiteY8" fmla="*/ 4792980 h 5501640"/>
              <a:gd name="connsiteX9" fmla="*/ 3679508 w 5494020"/>
              <a:gd name="connsiteY9" fmla="*/ 5501640 h 5501640"/>
              <a:gd name="connsiteX10" fmla="*/ 4244340 w 5494020"/>
              <a:gd name="connsiteY10" fmla="*/ 5250180 h 5501640"/>
              <a:gd name="connsiteX11" fmla="*/ 4427220 w 5494020"/>
              <a:gd name="connsiteY11" fmla="*/ 5189220 h 5501640"/>
              <a:gd name="connsiteX12" fmla="*/ 4762500 w 5494020"/>
              <a:gd name="connsiteY12" fmla="*/ 5196840 h 5501640"/>
              <a:gd name="connsiteX13" fmla="*/ 4998720 w 5494020"/>
              <a:gd name="connsiteY13" fmla="*/ 5189220 h 5501640"/>
              <a:gd name="connsiteX14" fmla="*/ 5181600 w 5494020"/>
              <a:gd name="connsiteY14" fmla="*/ 5166360 h 5501640"/>
              <a:gd name="connsiteX15" fmla="*/ 5394960 w 5494020"/>
              <a:gd name="connsiteY15" fmla="*/ 5158740 h 5501640"/>
              <a:gd name="connsiteX16" fmla="*/ 5494020 w 5494020"/>
              <a:gd name="connsiteY16" fmla="*/ 5158740 h 5501640"/>
              <a:gd name="connsiteX0" fmla="*/ 0 w 5494020"/>
              <a:gd name="connsiteY0" fmla="*/ 0 h 5755005"/>
              <a:gd name="connsiteX1" fmla="*/ 624840 w 5494020"/>
              <a:gd name="connsiteY1" fmla="*/ 723900 h 5755005"/>
              <a:gd name="connsiteX2" fmla="*/ 708660 w 5494020"/>
              <a:gd name="connsiteY2" fmla="*/ 922020 h 5755005"/>
              <a:gd name="connsiteX3" fmla="*/ 754380 w 5494020"/>
              <a:gd name="connsiteY3" fmla="*/ 2034540 h 5755005"/>
              <a:gd name="connsiteX4" fmla="*/ 845820 w 5494020"/>
              <a:gd name="connsiteY4" fmla="*/ 2202180 h 5755005"/>
              <a:gd name="connsiteX5" fmla="*/ 1333500 w 5494020"/>
              <a:gd name="connsiteY5" fmla="*/ 2758440 h 5755005"/>
              <a:gd name="connsiteX6" fmla="*/ 1783080 w 5494020"/>
              <a:gd name="connsiteY6" fmla="*/ 3429000 h 5755005"/>
              <a:gd name="connsiteX7" fmla="*/ 2651760 w 5494020"/>
              <a:gd name="connsiteY7" fmla="*/ 4610100 h 5755005"/>
              <a:gd name="connsiteX8" fmla="*/ 2834640 w 5494020"/>
              <a:gd name="connsiteY8" fmla="*/ 4792980 h 5755005"/>
              <a:gd name="connsiteX9" fmla="*/ 3679508 w 5494020"/>
              <a:gd name="connsiteY9" fmla="*/ 5501640 h 5755005"/>
              <a:gd name="connsiteX10" fmla="*/ 3953827 w 5494020"/>
              <a:gd name="connsiteY10" fmla="*/ 5755005 h 5755005"/>
              <a:gd name="connsiteX11" fmla="*/ 4427220 w 5494020"/>
              <a:gd name="connsiteY11" fmla="*/ 5189220 h 5755005"/>
              <a:gd name="connsiteX12" fmla="*/ 4762500 w 5494020"/>
              <a:gd name="connsiteY12" fmla="*/ 5196840 h 5755005"/>
              <a:gd name="connsiteX13" fmla="*/ 4998720 w 5494020"/>
              <a:gd name="connsiteY13" fmla="*/ 5189220 h 5755005"/>
              <a:gd name="connsiteX14" fmla="*/ 5181600 w 5494020"/>
              <a:gd name="connsiteY14" fmla="*/ 5166360 h 5755005"/>
              <a:gd name="connsiteX15" fmla="*/ 5394960 w 5494020"/>
              <a:gd name="connsiteY15" fmla="*/ 5158740 h 5755005"/>
              <a:gd name="connsiteX16" fmla="*/ 5494020 w 5494020"/>
              <a:gd name="connsiteY16" fmla="*/ 5158740 h 5755005"/>
              <a:gd name="connsiteX0" fmla="*/ 0 w 5494020"/>
              <a:gd name="connsiteY0" fmla="*/ 0 h 6113145"/>
              <a:gd name="connsiteX1" fmla="*/ 624840 w 5494020"/>
              <a:gd name="connsiteY1" fmla="*/ 723900 h 6113145"/>
              <a:gd name="connsiteX2" fmla="*/ 708660 w 5494020"/>
              <a:gd name="connsiteY2" fmla="*/ 922020 h 6113145"/>
              <a:gd name="connsiteX3" fmla="*/ 754380 w 5494020"/>
              <a:gd name="connsiteY3" fmla="*/ 2034540 h 6113145"/>
              <a:gd name="connsiteX4" fmla="*/ 845820 w 5494020"/>
              <a:gd name="connsiteY4" fmla="*/ 2202180 h 6113145"/>
              <a:gd name="connsiteX5" fmla="*/ 1333500 w 5494020"/>
              <a:gd name="connsiteY5" fmla="*/ 2758440 h 6113145"/>
              <a:gd name="connsiteX6" fmla="*/ 1783080 w 5494020"/>
              <a:gd name="connsiteY6" fmla="*/ 3429000 h 6113145"/>
              <a:gd name="connsiteX7" fmla="*/ 2651760 w 5494020"/>
              <a:gd name="connsiteY7" fmla="*/ 4610100 h 6113145"/>
              <a:gd name="connsiteX8" fmla="*/ 2834640 w 5494020"/>
              <a:gd name="connsiteY8" fmla="*/ 4792980 h 6113145"/>
              <a:gd name="connsiteX9" fmla="*/ 3679508 w 5494020"/>
              <a:gd name="connsiteY9" fmla="*/ 5501640 h 6113145"/>
              <a:gd name="connsiteX10" fmla="*/ 3953827 w 5494020"/>
              <a:gd name="connsiteY10" fmla="*/ 5755005 h 6113145"/>
              <a:gd name="connsiteX11" fmla="*/ 4155758 w 5494020"/>
              <a:gd name="connsiteY11" fmla="*/ 6113145 h 6113145"/>
              <a:gd name="connsiteX12" fmla="*/ 4762500 w 5494020"/>
              <a:gd name="connsiteY12" fmla="*/ 5196840 h 6113145"/>
              <a:gd name="connsiteX13" fmla="*/ 4998720 w 5494020"/>
              <a:gd name="connsiteY13" fmla="*/ 5189220 h 6113145"/>
              <a:gd name="connsiteX14" fmla="*/ 5181600 w 5494020"/>
              <a:gd name="connsiteY14" fmla="*/ 5166360 h 6113145"/>
              <a:gd name="connsiteX15" fmla="*/ 5394960 w 5494020"/>
              <a:gd name="connsiteY15" fmla="*/ 5158740 h 6113145"/>
              <a:gd name="connsiteX16" fmla="*/ 5494020 w 5494020"/>
              <a:gd name="connsiteY16" fmla="*/ 5158740 h 6113145"/>
              <a:gd name="connsiteX0" fmla="*/ 0 w 5494020"/>
              <a:gd name="connsiteY0" fmla="*/ 0 h 6677977"/>
              <a:gd name="connsiteX1" fmla="*/ 624840 w 5494020"/>
              <a:gd name="connsiteY1" fmla="*/ 723900 h 6677977"/>
              <a:gd name="connsiteX2" fmla="*/ 708660 w 5494020"/>
              <a:gd name="connsiteY2" fmla="*/ 922020 h 6677977"/>
              <a:gd name="connsiteX3" fmla="*/ 754380 w 5494020"/>
              <a:gd name="connsiteY3" fmla="*/ 2034540 h 6677977"/>
              <a:gd name="connsiteX4" fmla="*/ 845820 w 5494020"/>
              <a:gd name="connsiteY4" fmla="*/ 2202180 h 6677977"/>
              <a:gd name="connsiteX5" fmla="*/ 1333500 w 5494020"/>
              <a:gd name="connsiteY5" fmla="*/ 2758440 h 6677977"/>
              <a:gd name="connsiteX6" fmla="*/ 1783080 w 5494020"/>
              <a:gd name="connsiteY6" fmla="*/ 3429000 h 6677977"/>
              <a:gd name="connsiteX7" fmla="*/ 2651760 w 5494020"/>
              <a:gd name="connsiteY7" fmla="*/ 4610100 h 6677977"/>
              <a:gd name="connsiteX8" fmla="*/ 2834640 w 5494020"/>
              <a:gd name="connsiteY8" fmla="*/ 4792980 h 6677977"/>
              <a:gd name="connsiteX9" fmla="*/ 3679508 w 5494020"/>
              <a:gd name="connsiteY9" fmla="*/ 5501640 h 6677977"/>
              <a:gd name="connsiteX10" fmla="*/ 3953827 w 5494020"/>
              <a:gd name="connsiteY10" fmla="*/ 5755005 h 6677977"/>
              <a:gd name="connsiteX11" fmla="*/ 4155758 w 5494020"/>
              <a:gd name="connsiteY11" fmla="*/ 6113145 h 6677977"/>
              <a:gd name="connsiteX12" fmla="*/ 4581525 w 5494020"/>
              <a:gd name="connsiteY12" fmla="*/ 6677977 h 6677977"/>
              <a:gd name="connsiteX13" fmla="*/ 4998720 w 5494020"/>
              <a:gd name="connsiteY13" fmla="*/ 5189220 h 6677977"/>
              <a:gd name="connsiteX14" fmla="*/ 5181600 w 5494020"/>
              <a:gd name="connsiteY14" fmla="*/ 5166360 h 6677977"/>
              <a:gd name="connsiteX15" fmla="*/ 5394960 w 5494020"/>
              <a:gd name="connsiteY15" fmla="*/ 5158740 h 6677977"/>
              <a:gd name="connsiteX16" fmla="*/ 5494020 w 5494020"/>
              <a:gd name="connsiteY16" fmla="*/ 5158740 h 6677977"/>
              <a:gd name="connsiteX0" fmla="*/ 0 w 5494020"/>
              <a:gd name="connsiteY0" fmla="*/ 0 h 6677977"/>
              <a:gd name="connsiteX1" fmla="*/ 624840 w 5494020"/>
              <a:gd name="connsiteY1" fmla="*/ 723900 h 6677977"/>
              <a:gd name="connsiteX2" fmla="*/ 708660 w 5494020"/>
              <a:gd name="connsiteY2" fmla="*/ 922020 h 6677977"/>
              <a:gd name="connsiteX3" fmla="*/ 754380 w 5494020"/>
              <a:gd name="connsiteY3" fmla="*/ 2034540 h 6677977"/>
              <a:gd name="connsiteX4" fmla="*/ 845820 w 5494020"/>
              <a:gd name="connsiteY4" fmla="*/ 2202180 h 6677977"/>
              <a:gd name="connsiteX5" fmla="*/ 1333500 w 5494020"/>
              <a:gd name="connsiteY5" fmla="*/ 2758440 h 6677977"/>
              <a:gd name="connsiteX6" fmla="*/ 1783080 w 5494020"/>
              <a:gd name="connsiteY6" fmla="*/ 3429000 h 6677977"/>
              <a:gd name="connsiteX7" fmla="*/ 2651760 w 5494020"/>
              <a:gd name="connsiteY7" fmla="*/ 4610100 h 6677977"/>
              <a:gd name="connsiteX8" fmla="*/ 2834640 w 5494020"/>
              <a:gd name="connsiteY8" fmla="*/ 4792980 h 6677977"/>
              <a:gd name="connsiteX9" fmla="*/ 3679508 w 5494020"/>
              <a:gd name="connsiteY9" fmla="*/ 5501640 h 6677977"/>
              <a:gd name="connsiteX10" fmla="*/ 3953827 w 5494020"/>
              <a:gd name="connsiteY10" fmla="*/ 5755005 h 6677977"/>
              <a:gd name="connsiteX11" fmla="*/ 4155758 w 5494020"/>
              <a:gd name="connsiteY11" fmla="*/ 6113145 h 6677977"/>
              <a:gd name="connsiteX12" fmla="*/ 4581525 w 5494020"/>
              <a:gd name="connsiteY12" fmla="*/ 6677977 h 6677977"/>
              <a:gd name="connsiteX13" fmla="*/ 4998720 w 5494020"/>
              <a:gd name="connsiteY13" fmla="*/ 5189220 h 6677977"/>
              <a:gd name="connsiteX14" fmla="*/ 5394960 w 5494020"/>
              <a:gd name="connsiteY14" fmla="*/ 5158740 h 6677977"/>
              <a:gd name="connsiteX15" fmla="*/ 5494020 w 5494020"/>
              <a:gd name="connsiteY15" fmla="*/ 5158740 h 6677977"/>
              <a:gd name="connsiteX0" fmla="*/ 0 w 5494020"/>
              <a:gd name="connsiteY0" fmla="*/ 0 h 6677977"/>
              <a:gd name="connsiteX1" fmla="*/ 624840 w 5494020"/>
              <a:gd name="connsiteY1" fmla="*/ 723900 h 6677977"/>
              <a:gd name="connsiteX2" fmla="*/ 708660 w 5494020"/>
              <a:gd name="connsiteY2" fmla="*/ 922020 h 6677977"/>
              <a:gd name="connsiteX3" fmla="*/ 754380 w 5494020"/>
              <a:gd name="connsiteY3" fmla="*/ 2034540 h 6677977"/>
              <a:gd name="connsiteX4" fmla="*/ 845820 w 5494020"/>
              <a:gd name="connsiteY4" fmla="*/ 2202180 h 6677977"/>
              <a:gd name="connsiteX5" fmla="*/ 1333500 w 5494020"/>
              <a:gd name="connsiteY5" fmla="*/ 2758440 h 6677977"/>
              <a:gd name="connsiteX6" fmla="*/ 1783080 w 5494020"/>
              <a:gd name="connsiteY6" fmla="*/ 3429000 h 6677977"/>
              <a:gd name="connsiteX7" fmla="*/ 2651760 w 5494020"/>
              <a:gd name="connsiteY7" fmla="*/ 4610100 h 6677977"/>
              <a:gd name="connsiteX8" fmla="*/ 2834640 w 5494020"/>
              <a:gd name="connsiteY8" fmla="*/ 4792980 h 6677977"/>
              <a:gd name="connsiteX9" fmla="*/ 3679508 w 5494020"/>
              <a:gd name="connsiteY9" fmla="*/ 5501640 h 6677977"/>
              <a:gd name="connsiteX10" fmla="*/ 3953827 w 5494020"/>
              <a:gd name="connsiteY10" fmla="*/ 5755005 h 6677977"/>
              <a:gd name="connsiteX11" fmla="*/ 4155758 w 5494020"/>
              <a:gd name="connsiteY11" fmla="*/ 6113145 h 6677977"/>
              <a:gd name="connsiteX12" fmla="*/ 4581525 w 5494020"/>
              <a:gd name="connsiteY12" fmla="*/ 6677977 h 6677977"/>
              <a:gd name="connsiteX13" fmla="*/ 4998720 w 5494020"/>
              <a:gd name="connsiteY13" fmla="*/ 5189220 h 6677977"/>
              <a:gd name="connsiteX14" fmla="*/ 5494020 w 5494020"/>
              <a:gd name="connsiteY14" fmla="*/ 5158740 h 6677977"/>
              <a:gd name="connsiteX0" fmla="*/ 0 w 5036755"/>
              <a:gd name="connsiteY0" fmla="*/ 0 h 7082804"/>
              <a:gd name="connsiteX1" fmla="*/ 624840 w 5036755"/>
              <a:gd name="connsiteY1" fmla="*/ 723900 h 7082804"/>
              <a:gd name="connsiteX2" fmla="*/ 708660 w 5036755"/>
              <a:gd name="connsiteY2" fmla="*/ 922020 h 7082804"/>
              <a:gd name="connsiteX3" fmla="*/ 754380 w 5036755"/>
              <a:gd name="connsiteY3" fmla="*/ 2034540 h 7082804"/>
              <a:gd name="connsiteX4" fmla="*/ 845820 w 5036755"/>
              <a:gd name="connsiteY4" fmla="*/ 2202180 h 7082804"/>
              <a:gd name="connsiteX5" fmla="*/ 1333500 w 5036755"/>
              <a:gd name="connsiteY5" fmla="*/ 2758440 h 7082804"/>
              <a:gd name="connsiteX6" fmla="*/ 1783080 w 5036755"/>
              <a:gd name="connsiteY6" fmla="*/ 3429000 h 7082804"/>
              <a:gd name="connsiteX7" fmla="*/ 2651760 w 5036755"/>
              <a:gd name="connsiteY7" fmla="*/ 4610100 h 7082804"/>
              <a:gd name="connsiteX8" fmla="*/ 2834640 w 5036755"/>
              <a:gd name="connsiteY8" fmla="*/ 4792980 h 7082804"/>
              <a:gd name="connsiteX9" fmla="*/ 3679508 w 5036755"/>
              <a:gd name="connsiteY9" fmla="*/ 5501640 h 7082804"/>
              <a:gd name="connsiteX10" fmla="*/ 3953827 w 5036755"/>
              <a:gd name="connsiteY10" fmla="*/ 5755005 h 7082804"/>
              <a:gd name="connsiteX11" fmla="*/ 4155758 w 5036755"/>
              <a:gd name="connsiteY11" fmla="*/ 6113145 h 7082804"/>
              <a:gd name="connsiteX12" fmla="*/ 4581525 w 5036755"/>
              <a:gd name="connsiteY12" fmla="*/ 6677977 h 7082804"/>
              <a:gd name="connsiteX13" fmla="*/ 4998720 w 5036755"/>
              <a:gd name="connsiteY13" fmla="*/ 5189220 h 7082804"/>
              <a:gd name="connsiteX14" fmla="*/ 4893945 w 5036755"/>
              <a:gd name="connsiteY14" fmla="*/ 7082790 h 7082804"/>
              <a:gd name="connsiteX0" fmla="*/ 0 w 4893945"/>
              <a:gd name="connsiteY0" fmla="*/ 0 h 7082856"/>
              <a:gd name="connsiteX1" fmla="*/ 624840 w 4893945"/>
              <a:gd name="connsiteY1" fmla="*/ 723900 h 7082856"/>
              <a:gd name="connsiteX2" fmla="*/ 708660 w 4893945"/>
              <a:gd name="connsiteY2" fmla="*/ 922020 h 7082856"/>
              <a:gd name="connsiteX3" fmla="*/ 754380 w 4893945"/>
              <a:gd name="connsiteY3" fmla="*/ 2034540 h 7082856"/>
              <a:gd name="connsiteX4" fmla="*/ 845820 w 4893945"/>
              <a:gd name="connsiteY4" fmla="*/ 2202180 h 7082856"/>
              <a:gd name="connsiteX5" fmla="*/ 1333500 w 4893945"/>
              <a:gd name="connsiteY5" fmla="*/ 2758440 h 7082856"/>
              <a:gd name="connsiteX6" fmla="*/ 1783080 w 4893945"/>
              <a:gd name="connsiteY6" fmla="*/ 3429000 h 7082856"/>
              <a:gd name="connsiteX7" fmla="*/ 2651760 w 4893945"/>
              <a:gd name="connsiteY7" fmla="*/ 4610100 h 7082856"/>
              <a:gd name="connsiteX8" fmla="*/ 2834640 w 4893945"/>
              <a:gd name="connsiteY8" fmla="*/ 4792980 h 7082856"/>
              <a:gd name="connsiteX9" fmla="*/ 3679508 w 4893945"/>
              <a:gd name="connsiteY9" fmla="*/ 5501640 h 7082856"/>
              <a:gd name="connsiteX10" fmla="*/ 3953827 w 4893945"/>
              <a:gd name="connsiteY10" fmla="*/ 5755005 h 7082856"/>
              <a:gd name="connsiteX11" fmla="*/ 4155758 w 4893945"/>
              <a:gd name="connsiteY11" fmla="*/ 6113145 h 7082856"/>
              <a:gd name="connsiteX12" fmla="*/ 4581525 w 4893945"/>
              <a:gd name="connsiteY12" fmla="*/ 6677977 h 7082856"/>
              <a:gd name="connsiteX13" fmla="*/ 4717732 w 4893945"/>
              <a:gd name="connsiteY13" fmla="*/ 6889432 h 7082856"/>
              <a:gd name="connsiteX14" fmla="*/ 4893945 w 4893945"/>
              <a:gd name="connsiteY14" fmla="*/ 7082790 h 7082856"/>
              <a:gd name="connsiteX0" fmla="*/ 0 w 4893945"/>
              <a:gd name="connsiteY0" fmla="*/ 0 h 7083202"/>
              <a:gd name="connsiteX1" fmla="*/ 624840 w 4893945"/>
              <a:gd name="connsiteY1" fmla="*/ 723900 h 7083202"/>
              <a:gd name="connsiteX2" fmla="*/ 708660 w 4893945"/>
              <a:gd name="connsiteY2" fmla="*/ 922020 h 7083202"/>
              <a:gd name="connsiteX3" fmla="*/ 754380 w 4893945"/>
              <a:gd name="connsiteY3" fmla="*/ 2034540 h 7083202"/>
              <a:gd name="connsiteX4" fmla="*/ 845820 w 4893945"/>
              <a:gd name="connsiteY4" fmla="*/ 2202180 h 7083202"/>
              <a:gd name="connsiteX5" fmla="*/ 1333500 w 4893945"/>
              <a:gd name="connsiteY5" fmla="*/ 2758440 h 7083202"/>
              <a:gd name="connsiteX6" fmla="*/ 1783080 w 4893945"/>
              <a:gd name="connsiteY6" fmla="*/ 3429000 h 7083202"/>
              <a:gd name="connsiteX7" fmla="*/ 2651760 w 4893945"/>
              <a:gd name="connsiteY7" fmla="*/ 4610100 h 7083202"/>
              <a:gd name="connsiteX8" fmla="*/ 2834640 w 4893945"/>
              <a:gd name="connsiteY8" fmla="*/ 4792980 h 7083202"/>
              <a:gd name="connsiteX9" fmla="*/ 3679508 w 4893945"/>
              <a:gd name="connsiteY9" fmla="*/ 5501640 h 7083202"/>
              <a:gd name="connsiteX10" fmla="*/ 3953827 w 4893945"/>
              <a:gd name="connsiteY10" fmla="*/ 5755005 h 7083202"/>
              <a:gd name="connsiteX11" fmla="*/ 4155758 w 4893945"/>
              <a:gd name="connsiteY11" fmla="*/ 6113145 h 7083202"/>
              <a:gd name="connsiteX12" fmla="*/ 4581525 w 4893945"/>
              <a:gd name="connsiteY12" fmla="*/ 6677977 h 7083202"/>
              <a:gd name="connsiteX13" fmla="*/ 4717732 w 4893945"/>
              <a:gd name="connsiteY13" fmla="*/ 6889432 h 7083202"/>
              <a:gd name="connsiteX14" fmla="*/ 4893945 w 4893945"/>
              <a:gd name="connsiteY14" fmla="*/ 7082790 h 7083202"/>
              <a:gd name="connsiteX0" fmla="*/ 0 w 4893945"/>
              <a:gd name="connsiteY0" fmla="*/ 0 h 7083042"/>
              <a:gd name="connsiteX1" fmla="*/ 624840 w 4893945"/>
              <a:gd name="connsiteY1" fmla="*/ 723900 h 7083042"/>
              <a:gd name="connsiteX2" fmla="*/ 708660 w 4893945"/>
              <a:gd name="connsiteY2" fmla="*/ 922020 h 7083042"/>
              <a:gd name="connsiteX3" fmla="*/ 754380 w 4893945"/>
              <a:gd name="connsiteY3" fmla="*/ 2034540 h 7083042"/>
              <a:gd name="connsiteX4" fmla="*/ 845820 w 4893945"/>
              <a:gd name="connsiteY4" fmla="*/ 2202180 h 7083042"/>
              <a:gd name="connsiteX5" fmla="*/ 1333500 w 4893945"/>
              <a:gd name="connsiteY5" fmla="*/ 2758440 h 7083042"/>
              <a:gd name="connsiteX6" fmla="*/ 1783080 w 4893945"/>
              <a:gd name="connsiteY6" fmla="*/ 3429000 h 7083042"/>
              <a:gd name="connsiteX7" fmla="*/ 2651760 w 4893945"/>
              <a:gd name="connsiteY7" fmla="*/ 4610100 h 7083042"/>
              <a:gd name="connsiteX8" fmla="*/ 2834640 w 4893945"/>
              <a:gd name="connsiteY8" fmla="*/ 4792980 h 7083042"/>
              <a:gd name="connsiteX9" fmla="*/ 3679508 w 4893945"/>
              <a:gd name="connsiteY9" fmla="*/ 5501640 h 7083042"/>
              <a:gd name="connsiteX10" fmla="*/ 3953827 w 4893945"/>
              <a:gd name="connsiteY10" fmla="*/ 5755005 h 7083042"/>
              <a:gd name="connsiteX11" fmla="*/ 4155758 w 4893945"/>
              <a:gd name="connsiteY11" fmla="*/ 6113145 h 7083042"/>
              <a:gd name="connsiteX12" fmla="*/ 4581525 w 4893945"/>
              <a:gd name="connsiteY12" fmla="*/ 6677977 h 7083042"/>
              <a:gd name="connsiteX13" fmla="*/ 4717732 w 4893945"/>
              <a:gd name="connsiteY13" fmla="*/ 6889432 h 7083042"/>
              <a:gd name="connsiteX14" fmla="*/ 4893945 w 4893945"/>
              <a:gd name="connsiteY14" fmla="*/ 7082790 h 7083042"/>
              <a:gd name="connsiteX0" fmla="*/ 0 w 4893945"/>
              <a:gd name="connsiteY0" fmla="*/ 0 h 7082790"/>
              <a:gd name="connsiteX1" fmla="*/ 624840 w 4893945"/>
              <a:gd name="connsiteY1" fmla="*/ 723900 h 7082790"/>
              <a:gd name="connsiteX2" fmla="*/ 708660 w 4893945"/>
              <a:gd name="connsiteY2" fmla="*/ 922020 h 7082790"/>
              <a:gd name="connsiteX3" fmla="*/ 754380 w 4893945"/>
              <a:gd name="connsiteY3" fmla="*/ 2034540 h 7082790"/>
              <a:gd name="connsiteX4" fmla="*/ 845820 w 4893945"/>
              <a:gd name="connsiteY4" fmla="*/ 2202180 h 7082790"/>
              <a:gd name="connsiteX5" fmla="*/ 1333500 w 4893945"/>
              <a:gd name="connsiteY5" fmla="*/ 2758440 h 7082790"/>
              <a:gd name="connsiteX6" fmla="*/ 1783080 w 4893945"/>
              <a:gd name="connsiteY6" fmla="*/ 3429000 h 7082790"/>
              <a:gd name="connsiteX7" fmla="*/ 2651760 w 4893945"/>
              <a:gd name="connsiteY7" fmla="*/ 4610100 h 7082790"/>
              <a:gd name="connsiteX8" fmla="*/ 2834640 w 4893945"/>
              <a:gd name="connsiteY8" fmla="*/ 4792980 h 7082790"/>
              <a:gd name="connsiteX9" fmla="*/ 3679508 w 4893945"/>
              <a:gd name="connsiteY9" fmla="*/ 5501640 h 7082790"/>
              <a:gd name="connsiteX10" fmla="*/ 3953827 w 4893945"/>
              <a:gd name="connsiteY10" fmla="*/ 5755005 h 7082790"/>
              <a:gd name="connsiteX11" fmla="*/ 4155758 w 4893945"/>
              <a:gd name="connsiteY11" fmla="*/ 6113145 h 7082790"/>
              <a:gd name="connsiteX12" fmla="*/ 4581525 w 4893945"/>
              <a:gd name="connsiteY12" fmla="*/ 6677977 h 7082790"/>
              <a:gd name="connsiteX13" fmla="*/ 4717732 w 4893945"/>
              <a:gd name="connsiteY13" fmla="*/ 6889432 h 7082790"/>
              <a:gd name="connsiteX14" fmla="*/ 4893945 w 4893945"/>
              <a:gd name="connsiteY14" fmla="*/ 7082790 h 708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93945" h="7082790">
                <a:moveTo>
                  <a:pt x="0" y="0"/>
                </a:moveTo>
                <a:lnTo>
                  <a:pt x="624840" y="723900"/>
                </a:lnTo>
                <a:lnTo>
                  <a:pt x="708660" y="922020"/>
                </a:lnTo>
                <a:lnTo>
                  <a:pt x="754380" y="2034540"/>
                </a:lnTo>
                <a:lnTo>
                  <a:pt x="845820" y="2202180"/>
                </a:lnTo>
                <a:lnTo>
                  <a:pt x="1333500" y="2758440"/>
                </a:lnTo>
                <a:lnTo>
                  <a:pt x="1783080" y="3429000"/>
                </a:lnTo>
                <a:lnTo>
                  <a:pt x="2651760" y="4610100"/>
                </a:lnTo>
                <a:lnTo>
                  <a:pt x="2834640" y="4792980"/>
                </a:lnTo>
                <a:lnTo>
                  <a:pt x="3679508" y="5501640"/>
                </a:lnTo>
                <a:lnTo>
                  <a:pt x="3953827" y="5755005"/>
                </a:lnTo>
                <a:lnTo>
                  <a:pt x="4155758" y="6113145"/>
                </a:lnTo>
                <a:lnTo>
                  <a:pt x="4581525" y="6677977"/>
                </a:lnTo>
                <a:lnTo>
                  <a:pt x="4717732" y="6889432"/>
                </a:lnTo>
                <a:cubicBezTo>
                  <a:pt x="4793615" y="6974363"/>
                  <a:pt x="4828858" y="7027228"/>
                  <a:pt x="4893945" y="7082790"/>
                </a:cubicBez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57" name="文本框 56">
            <a:extLst>
              <a:ext uri="{FF2B5EF4-FFF2-40B4-BE49-F238E27FC236}">
                <a16:creationId xmlns:a16="http://schemas.microsoft.com/office/drawing/2014/main" id="{0D53879C-2432-0065-4DB9-087B3F91AB4A}"/>
              </a:ext>
            </a:extLst>
          </p:cNvPr>
          <p:cNvSpPr txBox="1"/>
          <p:nvPr/>
        </p:nvSpPr>
        <p:spPr>
          <a:xfrm rot="2695027">
            <a:off x="2791201" y="7867688"/>
            <a:ext cx="854919" cy="338554"/>
          </a:xfrm>
          <a:prstGeom prst="rect">
            <a:avLst/>
          </a:prstGeom>
          <a:noFill/>
          <a:effectLst>
            <a:glow rad="228600">
              <a:srgbClr val="72EE7E"/>
            </a:glow>
          </a:effectLst>
        </p:spPr>
        <p:txBody>
          <a:bodyPr wrap="square" rtlCol="0">
            <a:spAutoFit/>
          </a:bodyPr>
          <a:lstStyle/>
          <a:p>
            <a:r>
              <a:rPr lang="zh-CN" altLang="en-US" sz="1600" dirty="0">
                <a:solidFill>
                  <a:schemeClr val="accent6">
                    <a:lumMod val="50000"/>
                  </a:schemeClr>
                </a:solidFill>
                <a:effectLst>
                  <a:glow rad="266700">
                    <a:schemeClr val="bg1">
                      <a:alpha val="96000"/>
                    </a:schemeClr>
                  </a:glow>
                </a:effectLst>
                <a:latin typeface="微软雅黑" pitchFamily="34" charset="-122"/>
                <a:ea typeface="微软雅黑" pitchFamily="34" charset="-122"/>
              </a:rPr>
              <a:t>村道</a:t>
            </a:r>
          </a:p>
        </p:txBody>
      </p:sp>
      <p:sp>
        <p:nvSpPr>
          <p:cNvPr id="60" name="任意多边形: 形状 59">
            <a:extLst>
              <a:ext uri="{FF2B5EF4-FFF2-40B4-BE49-F238E27FC236}">
                <a16:creationId xmlns:a16="http://schemas.microsoft.com/office/drawing/2014/main" id="{0D0883E8-B946-0940-C323-2E12D1B15C25}"/>
              </a:ext>
            </a:extLst>
          </p:cNvPr>
          <p:cNvSpPr/>
          <p:nvPr/>
        </p:nvSpPr>
        <p:spPr>
          <a:xfrm>
            <a:off x="7229475" y="8648700"/>
            <a:ext cx="5153025" cy="1619250"/>
          </a:xfrm>
          <a:custGeom>
            <a:avLst/>
            <a:gdLst>
              <a:gd name="connsiteX0" fmla="*/ 0 w 5153025"/>
              <a:gd name="connsiteY0" fmla="*/ 1619250 h 1619250"/>
              <a:gd name="connsiteX1" fmla="*/ 342900 w 5153025"/>
              <a:gd name="connsiteY1" fmla="*/ 1133475 h 1619250"/>
              <a:gd name="connsiteX2" fmla="*/ 838200 w 5153025"/>
              <a:gd name="connsiteY2" fmla="*/ 361950 h 1619250"/>
              <a:gd name="connsiteX3" fmla="*/ 1047750 w 5153025"/>
              <a:gd name="connsiteY3" fmla="*/ 161925 h 1619250"/>
              <a:gd name="connsiteX4" fmla="*/ 1771650 w 5153025"/>
              <a:gd name="connsiteY4" fmla="*/ 38100 h 1619250"/>
              <a:gd name="connsiteX5" fmla="*/ 2371725 w 5153025"/>
              <a:gd name="connsiteY5" fmla="*/ 28575 h 1619250"/>
              <a:gd name="connsiteX6" fmla="*/ 3057525 w 5153025"/>
              <a:gd name="connsiteY6" fmla="*/ 0 h 1619250"/>
              <a:gd name="connsiteX7" fmla="*/ 3752850 w 5153025"/>
              <a:gd name="connsiteY7" fmla="*/ 104775 h 1619250"/>
              <a:gd name="connsiteX8" fmla="*/ 4772025 w 5153025"/>
              <a:gd name="connsiteY8" fmla="*/ 390525 h 1619250"/>
              <a:gd name="connsiteX9" fmla="*/ 5153025 w 5153025"/>
              <a:gd name="connsiteY9" fmla="*/ 447675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3025" h="1619250">
                <a:moveTo>
                  <a:pt x="0" y="1619250"/>
                </a:moveTo>
                <a:lnTo>
                  <a:pt x="342900" y="1133475"/>
                </a:lnTo>
                <a:lnTo>
                  <a:pt x="838200" y="361950"/>
                </a:lnTo>
                <a:lnTo>
                  <a:pt x="1047750" y="161925"/>
                </a:lnTo>
                <a:lnTo>
                  <a:pt x="1771650" y="38100"/>
                </a:lnTo>
                <a:lnTo>
                  <a:pt x="2371725" y="28575"/>
                </a:lnTo>
                <a:lnTo>
                  <a:pt x="3057525" y="0"/>
                </a:lnTo>
                <a:lnTo>
                  <a:pt x="3752850" y="104775"/>
                </a:lnTo>
                <a:lnTo>
                  <a:pt x="4772025" y="390525"/>
                </a:lnTo>
                <a:lnTo>
                  <a:pt x="5153025" y="447675"/>
                </a:ln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61" name="任意多边形: 形状 60">
            <a:extLst>
              <a:ext uri="{FF2B5EF4-FFF2-40B4-BE49-F238E27FC236}">
                <a16:creationId xmlns:a16="http://schemas.microsoft.com/office/drawing/2014/main" id="{EC4E346D-A72E-49E6-87A1-A775DD76F2E6}"/>
              </a:ext>
            </a:extLst>
          </p:cNvPr>
          <p:cNvSpPr/>
          <p:nvPr/>
        </p:nvSpPr>
        <p:spPr>
          <a:xfrm>
            <a:off x="12439650" y="7367588"/>
            <a:ext cx="2357438" cy="1371600"/>
          </a:xfrm>
          <a:custGeom>
            <a:avLst/>
            <a:gdLst>
              <a:gd name="connsiteX0" fmla="*/ 0 w 2357438"/>
              <a:gd name="connsiteY0" fmla="*/ 1371600 h 1371600"/>
              <a:gd name="connsiteX1" fmla="*/ 333375 w 2357438"/>
              <a:gd name="connsiteY1" fmla="*/ 1357312 h 1371600"/>
              <a:gd name="connsiteX2" fmla="*/ 647700 w 2357438"/>
              <a:gd name="connsiteY2" fmla="*/ 1243012 h 1371600"/>
              <a:gd name="connsiteX3" fmla="*/ 976313 w 2357438"/>
              <a:gd name="connsiteY3" fmla="*/ 1238250 h 1371600"/>
              <a:gd name="connsiteX4" fmla="*/ 1109663 w 2357438"/>
              <a:gd name="connsiteY4" fmla="*/ 1176337 h 1371600"/>
              <a:gd name="connsiteX5" fmla="*/ 1262063 w 2357438"/>
              <a:gd name="connsiteY5" fmla="*/ 700087 h 1371600"/>
              <a:gd name="connsiteX6" fmla="*/ 1438275 w 2357438"/>
              <a:gd name="connsiteY6" fmla="*/ 390525 h 1371600"/>
              <a:gd name="connsiteX7" fmla="*/ 1738313 w 2357438"/>
              <a:gd name="connsiteY7" fmla="*/ 266700 h 1371600"/>
              <a:gd name="connsiteX8" fmla="*/ 2133600 w 2357438"/>
              <a:gd name="connsiteY8" fmla="*/ 76200 h 1371600"/>
              <a:gd name="connsiteX9" fmla="*/ 2357438 w 2357438"/>
              <a:gd name="connsiteY9"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7438" h="1371600">
                <a:moveTo>
                  <a:pt x="0" y="1371600"/>
                </a:moveTo>
                <a:lnTo>
                  <a:pt x="333375" y="1357312"/>
                </a:lnTo>
                <a:lnTo>
                  <a:pt x="647700" y="1243012"/>
                </a:lnTo>
                <a:lnTo>
                  <a:pt x="976313" y="1238250"/>
                </a:lnTo>
                <a:lnTo>
                  <a:pt x="1109663" y="1176337"/>
                </a:lnTo>
                <a:lnTo>
                  <a:pt x="1262063" y="700087"/>
                </a:lnTo>
                <a:lnTo>
                  <a:pt x="1438275" y="390525"/>
                </a:lnTo>
                <a:lnTo>
                  <a:pt x="1738313" y="266700"/>
                </a:lnTo>
                <a:lnTo>
                  <a:pt x="2133600" y="76200"/>
                </a:lnTo>
                <a:lnTo>
                  <a:pt x="2357438" y="0"/>
                </a:ln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63" name="文本框 62">
            <a:extLst>
              <a:ext uri="{FF2B5EF4-FFF2-40B4-BE49-F238E27FC236}">
                <a16:creationId xmlns:a16="http://schemas.microsoft.com/office/drawing/2014/main" id="{79A71939-763F-09E7-9FBA-16975368D7A6}"/>
              </a:ext>
            </a:extLst>
          </p:cNvPr>
          <p:cNvSpPr txBox="1"/>
          <p:nvPr/>
        </p:nvSpPr>
        <p:spPr>
          <a:xfrm>
            <a:off x="9184744" y="8542602"/>
            <a:ext cx="854919" cy="338554"/>
          </a:xfrm>
          <a:prstGeom prst="rect">
            <a:avLst/>
          </a:prstGeom>
          <a:noFill/>
          <a:effectLst>
            <a:glow rad="228600">
              <a:srgbClr val="72EE7E"/>
            </a:glow>
          </a:effectLst>
        </p:spPr>
        <p:txBody>
          <a:bodyPr wrap="square" rtlCol="0">
            <a:spAutoFit/>
          </a:bodyPr>
          <a:lstStyle/>
          <a:p>
            <a:r>
              <a:rPr lang="zh-CN" altLang="en-US" sz="1600" dirty="0">
                <a:solidFill>
                  <a:schemeClr val="accent6">
                    <a:lumMod val="50000"/>
                  </a:schemeClr>
                </a:solidFill>
                <a:effectLst>
                  <a:glow rad="266700">
                    <a:schemeClr val="bg1">
                      <a:alpha val="96000"/>
                    </a:schemeClr>
                  </a:glow>
                </a:effectLst>
                <a:latin typeface="微软雅黑" pitchFamily="34" charset="-122"/>
                <a:ea typeface="微软雅黑" pitchFamily="34" charset="-122"/>
              </a:rPr>
              <a:t>村道</a:t>
            </a:r>
          </a:p>
        </p:txBody>
      </p:sp>
      <p:sp>
        <p:nvSpPr>
          <p:cNvPr id="23" name="任意多边形: 形状 22">
            <a:extLst>
              <a:ext uri="{FF2B5EF4-FFF2-40B4-BE49-F238E27FC236}">
                <a16:creationId xmlns:a16="http://schemas.microsoft.com/office/drawing/2014/main" id="{73531F56-424F-C9E9-D9DC-026E8DD6AFB2}"/>
              </a:ext>
            </a:extLst>
          </p:cNvPr>
          <p:cNvSpPr/>
          <p:nvPr/>
        </p:nvSpPr>
        <p:spPr>
          <a:xfrm>
            <a:off x="2686592" y="7021023"/>
            <a:ext cx="363385" cy="528771"/>
          </a:xfrm>
          <a:custGeom>
            <a:avLst/>
            <a:gdLst>
              <a:gd name="connsiteX0" fmla="*/ 288131 w 371475"/>
              <a:gd name="connsiteY0" fmla="*/ 0 h 540543"/>
              <a:gd name="connsiteX1" fmla="*/ 371475 w 371475"/>
              <a:gd name="connsiteY1" fmla="*/ 64293 h 540543"/>
              <a:gd name="connsiteX2" fmla="*/ 252412 w 371475"/>
              <a:gd name="connsiteY2" fmla="*/ 233362 h 540543"/>
              <a:gd name="connsiteX3" fmla="*/ 173831 w 371475"/>
              <a:gd name="connsiteY3" fmla="*/ 428625 h 540543"/>
              <a:gd name="connsiteX4" fmla="*/ 176212 w 371475"/>
              <a:gd name="connsiteY4" fmla="*/ 519112 h 540543"/>
              <a:gd name="connsiteX5" fmla="*/ 133350 w 371475"/>
              <a:gd name="connsiteY5" fmla="*/ 540543 h 540543"/>
              <a:gd name="connsiteX6" fmla="*/ 0 w 371475"/>
              <a:gd name="connsiteY6" fmla="*/ 328612 h 540543"/>
              <a:gd name="connsiteX7" fmla="*/ 221456 w 371475"/>
              <a:gd name="connsiteY7" fmla="*/ 21431 h 540543"/>
              <a:gd name="connsiteX8" fmla="*/ 269081 w 371475"/>
              <a:gd name="connsiteY8" fmla="*/ 54768 h 540543"/>
              <a:gd name="connsiteX9" fmla="*/ 288131 w 371475"/>
              <a:gd name="connsiteY9" fmla="*/ 0 h 540543"/>
              <a:gd name="connsiteX0" fmla="*/ 288131 w 371475"/>
              <a:gd name="connsiteY0" fmla="*/ 0 h 540543"/>
              <a:gd name="connsiteX1" fmla="*/ 371475 w 371475"/>
              <a:gd name="connsiteY1" fmla="*/ 64293 h 540543"/>
              <a:gd name="connsiteX2" fmla="*/ 252412 w 371475"/>
              <a:gd name="connsiteY2" fmla="*/ 233362 h 540543"/>
              <a:gd name="connsiteX3" fmla="*/ 173831 w 371475"/>
              <a:gd name="connsiteY3" fmla="*/ 428625 h 540543"/>
              <a:gd name="connsiteX4" fmla="*/ 176212 w 371475"/>
              <a:gd name="connsiteY4" fmla="*/ 519112 h 540543"/>
              <a:gd name="connsiteX5" fmla="*/ 133350 w 371475"/>
              <a:gd name="connsiteY5" fmla="*/ 540543 h 540543"/>
              <a:gd name="connsiteX6" fmla="*/ 0 w 371475"/>
              <a:gd name="connsiteY6" fmla="*/ 328612 h 540543"/>
              <a:gd name="connsiteX7" fmla="*/ 221456 w 371475"/>
              <a:gd name="connsiteY7" fmla="*/ 21431 h 540543"/>
              <a:gd name="connsiteX8" fmla="*/ 259556 w 371475"/>
              <a:gd name="connsiteY8" fmla="*/ 52387 h 540543"/>
              <a:gd name="connsiteX9" fmla="*/ 288131 w 371475"/>
              <a:gd name="connsiteY9" fmla="*/ 0 h 54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1475" h="540543">
                <a:moveTo>
                  <a:pt x="288131" y="0"/>
                </a:moveTo>
                <a:lnTo>
                  <a:pt x="371475" y="64293"/>
                </a:lnTo>
                <a:lnTo>
                  <a:pt x="252412" y="233362"/>
                </a:lnTo>
                <a:lnTo>
                  <a:pt x="173831" y="428625"/>
                </a:lnTo>
                <a:cubicBezTo>
                  <a:pt x="174625" y="458787"/>
                  <a:pt x="175418" y="488950"/>
                  <a:pt x="176212" y="519112"/>
                </a:cubicBezTo>
                <a:lnTo>
                  <a:pt x="133350" y="540543"/>
                </a:lnTo>
                <a:lnTo>
                  <a:pt x="0" y="328612"/>
                </a:lnTo>
                <a:lnTo>
                  <a:pt x="221456" y="21431"/>
                </a:lnTo>
                <a:lnTo>
                  <a:pt x="259556" y="52387"/>
                </a:lnTo>
                <a:lnTo>
                  <a:pt x="288131" y="0"/>
                </a:lnTo>
                <a:close/>
              </a:path>
            </a:pathLst>
          </a:custGeom>
          <a:solidFill>
            <a:srgbClr val="F311D3"/>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11D3"/>
              </a:solidFill>
            </a:endParaRPr>
          </a:p>
        </p:txBody>
      </p:sp>
      <p:sp>
        <p:nvSpPr>
          <p:cNvPr id="25" name="对话气泡: 矩形 24">
            <a:extLst>
              <a:ext uri="{FF2B5EF4-FFF2-40B4-BE49-F238E27FC236}">
                <a16:creationId xmlns:a16="http://schemas.microsoft.com/office/drawing/2014/main" id="{F4000290-C9B4-FF89-184D-22B1DDCD266E}"/>
              </a:ext>
            </a:extLst>
          </p:cNvPr>
          <p:cNvSpPr/>
          <p:nvPr/>
        </p:nvSpPr>
        <p:spPr>
          <a:xfrm>
            <a:off x="2683940" y="6491184"/>
            <a:ext cx="1143169" cy="372011"/>
          </a:xfrm>
          <a:prstGeom prst="wedgeRectCallout">
            <a:avLst>
              <a:gd name="adj1" fmla="val -22031"/>
              <a:gd name="adj2" fmla="val 92661"/>
            </a:avLst>
          </a:prstGeom>
          <a:solidFill>
            <a:schemeClr val="bg1">
              <a:alpha val="87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0984"/>
                </a:solidFill>
              </a:rPr>
              <a:t>项目选址</a:t>
            </a:r>
          </a:p>
        </p:txBody>
      </p:sp>
      <p:cxnSp>
        <p:nvCxnSpPr>
          <p:cNvPr id="3" name="直接连接符 2">
            <a:extLst>
              <a:ext uri="{FF2B5EF4-FFF2-40B4-BE49-F238E27FC236}">
                <a16:creationId xmlns:a16="http://schemas.microsoft.com/office/drawing/2014/main" id="{AD76A185-8B2A-D187-D316-EAF48755EF8E}"/>
              </a:ext>
            </a:extLst>
          </p:cNvPr>
          <p:cNvCxnSpPr>
            <a:cxnSpLocks/>
            <a:stCxn id="23" idx="1"/>
          </p:cNvCxnSpPr>
          <p:nvPr/>
        </p:nvCxnSpPr>
        <p:spPr>
          <a:xfrm flipV="1">
            <a:off x="3049977" y="6845300"/>
            <a:ext cx="8913423" cy="238616"/>
          </a:xfrm>
          <a:prstGeom prst="line">
            <a:avLst/>
          </a:prstGeom>
          <a:ln w="25400">
            <a:solidFill>
              <a:schemeClr val="bg1"/>
            </a:solidFill>
            <a:prstDash val="dash"/>
            <a:headEnd type="arrow"/>
            <a:tailEnd type="arrow"/>
          </a:ln>
          <a:effectLst>
            <a:glow rad="38100">
              <a:schemeClr val="bg1">
                <a:alpha val="40000"/>
              </a:schemeClr>
            </a:glow>
          </a:effectLst>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9337A209-ED38-2ACE-F508-E61B228B04C9}"/>
              </a:ext>
            </a:extLst>
          </p:cNvPr>
          <p:cNvSpPr txBox="1"/>
          <p:nvPr/>
        </p:nvSpPr>
        <p:spPr>
          <a:xfrm rot="21441527">
            <a:off x="7023478" y="6799811"/>
            <a:ext cx="854919" cy="338554"/>
          </a:xfrm>
          <a:prstGeom prst="rect">
            <a:avLst/>
          </a:prstGeom>
          <a:noFill/>
          <a:effectLst>
            <a:glow rad="228600">
              <a:srgbClr val="72EE7E"/>
            </a:glow>
          </a:effectLst>
        </p:spPr>
        <p:txBody>
          <a:bodyPr wrap="square" rtlCol="0">
            <a:spAutoFit/>
          </a:bodyPr>
          <a:lstStyle/>
          <a:p>
            <a:r>
              <a:rPr lang="en-US" altLang="zh-CN" sz="1600" dirty="0">
                <a:solidFill>
                  <a:schemeClr val="tx1">
                    <a:lumMod val="95000"/>
                    <a:lumOff val="5000"/>
                  </a:schemeClr>
                </a:solidFill>
                <a:effectLst>
                  <a:glow rad="266700">
                    <a:schemeClr val="bg1">
                      <a:alpha val="96000"/>
                    </a:schemeClr>
                  </a:glow>
                </a:effectLst>
                <a:latin typeface="微软雅黑" pitchFamily="34" charset="-122"/>
                <a:ea typeface="微软雅黑" pitchFamily="34" charset="-122"/>
              </a:rPr>
              <a:t>2200m</a:t>
            </a:r>
            <a:endParaRPr lang="zh-CN" altLang="en-US" sz="1600" dirty="0">
              <a:solidFill>
                <a:schemeClr val="tx1">
                  <a:lumMod val="95000"/>
                  <a:lumOff val="5000"/>
                </a:schemeClr>
              </a:solidFill>
              <a:effectLst>
                <a:glow rad="266700">
                  <a:schemeClr val="bg1">
                    <a:alpha val="96000"/>
                  </a:schemeClr>
                </a:glow>
              </a:effectLst>
              <a:latin typeface="微软雅黑" pitchFamily="34" charset="-122"/>
              <a:ea typeface="微软雅黑" pitchFamily="34" charset="-122"/>
            </a:endParaRPr>
          </a:p>
        </p:txBody>
      </p:sp>
    </p:spTree>
    <p:extLst>
      <p:ext uri="{BB962C8B-B14F-4D97-AF65-F5344CB8AC3E}">
        <p14:creationId xmlns:p14="http://schemas.microsoft.com/office/powerpoint/2010/main" val="1422739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项目选址及周边区域情况</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02</a:t>
            </a:r>
          </a:p>
        </p:txBody>
      </p:sp>
      <p:sp>
        <p:nvSpPr>
          <p:cNvPr id="7" name="文本框 6"/>
          <p:cNvSpPr txBox="1"/>
          <p:nvPr/>
        </p:nvSpPr>
        <p:spPr>
          <a:xfrm>
            <a:off x="322263" y="1204913"/>
            <a:ext cx="14474825" cy="961289"/>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扩建项目南侧临金河村居民委员会和聚居点，东侧临村道，西北临踏水镇初级中学，选址范围内现状情况主要为堰塘和耕地。</a:t>
            </a:r>
            <a:endParaRPr lang="en-US" altLang="zh-CN" sz="2000" dirty="0">
              <a:latin typeface="微软雅黑" pitchFamily="34" charset="-122"/>
              <a:ea typeface="微软雅黑" pitchFamily="34" charset="-122"/>
            </a:endParaRPr>
          </a:p>
          <a:p>
            <a:pPr indent="457200">
              <a:lnSpc>
                <a:spcPct val="150000"/>
              </a:lnSpc>
            </a:pPr>
            <a:endParaRPr lang="en-US" altLang="zh-CN" sz="2000" dirty="0">
              <a:latin typeface="微软雅黑" pitchFamily="34" charset="-122"/>
              <a:ea typeface="微软雅黑" pitchFamily="34" charset="-122"/>
            </a:endParaRP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4" y="778314"/>
            <a:ext cx="626767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2.2</a:t>
            </a:r>
            <a:r>
              <a:rPr lang="zh-CN" altLang="en-US" sz="2000" dirty="0">
                <a:latin typeface="微软雅黑" pitchFamily="34" charset="-122"/>
                <a:ea typeface="微软雅黑" pitchFamily="34" charset="-122"/>
              </a:rPr>
              <a:t>项目选址范围及周边情况</a:t>
            </a:r>
            <a:endParaRPr lang="en-US" altLang="zh-CN" sz="2000" dirty="0">
              <a:latin typeface="微软雅黑" pitchFamily="34" charset="-122"/>
              <a:ea typeface="微软雅黑" pitchFamily="34" charset="-122"/>
            </a:endParaRPr>
          </a:p>
        </p:txBody>
      </p:sp>
      <p:grpSp>
        <p:nvGrpSpPr>
          <p:cNvPr id="10" name="组合 9">
            <a:extLst>
              <a:ext uri="{FF2B5EF4-FFF2-40B4-BE49-F238E27FC236}">
                <a16:creationId xmlns:a16="http://schemas.microsoft.com/office/drawing/2014/main" id="{DF8E60FA-0F6B-288E-9F06-0721C62D9CFD}"/>
              </a:ext>
            </a:extLst>
          </p:cNvPr>
          <p:cNvGrpSpPr/>
          <p:nvPr/>
        </p:nvGrpSpPr>
        <p:grpSpPr>
          <a:xfrm>
            <a:off x="4097861" y="2254643"/>
            <a:ext cx="10699227" cy="8024420"/>
            <a:chOff x="4080064" y="2254643"/>
            <a:chExt cx="10699227" cy="8024420"/>
          </a:xfrm>
        </p:grpSpPr>
        <p:pic>
          <p:nvPicPr>
            <p:cNvPr id="11" name="图片 10">
              <a:extLst>
                <a:ext uri="{FF2B5EF4-FFF2-40B4-BE49-F238E27FC236}">
                  <a16:creationId xmlns:a16="http://schemas.microsoft.com/office/drawing/2014/main" id="{F5C71251-BDA1-43F8-297A-D868201597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0064" y="2254643"/>
              <a:ext cx="10699227" cy="8024420"/>
            </a:xfrm>
            <a:prstGeom prst="rect">
              <a:avLst/>
            </a:prstGeom>
          </p:spPr>
        </p:pic>
        <p:sp>
          <p:nvSpPr>
            <p:cNvPr id="12" name="任意多边形: 形状 11">
              <a:extLst>
                <a:ext uri="{FF2B5EF4-FFF2-40B4-BE49-F238E27FC236}">
                  <a16:creationId xmlns:a16="http://schemas.microsoft.com/office/drawing/2014/main" id="{3E64324C-ECE4-C7C4-1F1D-1E3E8B6C3887}"/>
                </a:ext>
              </a:extLst>
            </p:cNvPr>
            <p:cNvSpPr/>
            <p:nvPr/>
          </p:nvSpPr>
          <p:spPr>
            <a:xfrm>
              <a:off x="6992218" y="5425440"/>
              <a:ext cx="6570094" cy="3870960"/>
            </a:xfrm>
            <a:custGeom>
              <a:avLst/>
              <a:gdLst>
                <a:gd name="connsiteX0" fmla="*/ 0 w 5844540"/>
                <a:gd name="connsiteY0" fmla="*/ 0 h 3009900"/>
                <a:gd name="connsiteX1" fmla="*/ 4221480 w 5844540"/>
                <a:gd name="connsiteY1" fmla="*/ 320040 h 3009900"/>
                <a:gd name="connsiteX2" fmla="*/ 5615940 w 5844540"/>
                <a:gd name="connsiteY2" fmla="*/ 2712720 h 3009900"/>
                <a:gd name="connsiteX3" fmla="*/ 5844540 w 5844540"/>
                <a:gd name="connsiteY3" fmla="*/ 3009900 h 3009900"/>
                <a:gd name="connsiteX4" fmla="*/ 152400 w 5844540"/>
                <a:gd name="connsiteY4" fmla="*/ 2979420 h 3009900"/>
                <a:gd name="connsiteX5" fmla="*/ 30480 w 5844540"/>
                <a:gd name="connsiteY5" fmla="*/ 2491740 h 3009900"/>
                <a:gd name="connsiteX6" fmla="*/ 38100 w 5844540"/>
                <a:gd name="connsiteY6" fmla="*/ 2164080 h 3009900"/>
                <a:gd name="connsiteX7" fmla="*/ 449580 w 5844540"/>
                <a:gd name="connsiteY7" fmla="*/ 2103120 h 3009900"/>
                <a:gd name="connsiteX8" fmla="*/ 15240 w 5844540"/>
                <a:gd name="connsiteY8" fmla="*/ 144780 h 3009900"/>
                <a:gd name="connsiteX9" fmla="*/ 0 w 5844540"/>
                <a:gd name="connsiteY9" fmla="*/ 0 h 3009900"/>
                <a:gd name="connsiteX0" fmla="*/ 673100 w 6517640"/>
                <a:gd name="connsiteY0" fmla="*/ 0 h 3068320"/>
                <a:gd name="connsiteX1" fmla="*/ 4894580 w 6517640"/>
                <a:gd name="connsiteY1" fmla="*/ 320040 h 3068320"/>
                <a:gd name="connsiteX2" fmla="*/ 6289040 w 6517640"/>
                <a:gd name="connsiteY2" fmla="*/ 2712720 h 3068320"/>
                <a:gd name="connsiteX3" fmla="*/ 6517640 w 6517640"/>
                <a:gd name="connsiteY3" fmla="*/ 3009900 h 3068320"/>
                <a:gd name="connsiteX4" fmla="*/ 0 w 6517640"/>
                <a:gd name="connsiteY4" fmla="*/ 3068320 h 3068320"/>
                <a:gd name="connsiteX5" fmla="*/ 703580 w 6517640"/>
                <a:gd name="connsiteY5" fmla="*/ 2491740 h 3068320"/>
                <a:gd name="connsiteX6" fmla="*/ 711200 w 6517640"/>
                <a:gd name="connsiteY6" fmla="*/ 2164080 h 3068320"/>
                <a:gd name="connsiteX7" fmla="*/ 1122680 w 6517640"/>
                <a:gd name="connsiteY7" fmla="*/ 2103120 h 3068320"/>
                <a:gd name="connsiteX8" fmla="*/ 688340 w 6517640"/>
                <a:gd name="connsiteY8" fmla="*/ 144780 h 3068320"/>
                <a:gd name="connsiteX9" fmla="*/ 673100 w 6517640"/>
                <a:gd name="connsiteY9" fmla="*/ 0 h 3068320"/>
                <a:gd name="connsiteX0" fmla="*/ 673100 w 6517640"/>
                <a:gd name="connsiteY0" fmla="*/ 0 h 3068320"/>
                <a:gd name="connsiteX1" fmla="*/ 4894580 w 6517640"/>
                <a:gd name="connsiteY1" fmla="*/ 320040 h 3068320"/>
                <a:gd name="connsiteX2" fmla="*/ 6289040 w 6517640"/>
                <a:gd name="connsiteY2" fmla="*/ 2712720 h 3068320"/>
                <a:gd name="connsiteX3" fmla="*/ 6517640 w 6517640"/>
                <a:gd name="connsiteY3" fmla="*/ 3009900 h 3068320"/>
                <a:gd name="connsiteX4" fmla="*/ 0 w 6517640"/>
                <a:gd name="connsiteY4" fmla="*/ 3068320 h 3068320"/>
                <a:gd name="connsiteX5" fmla="*/ 449196 w 6517640"/>
                <a:gd name="connsiteY5" fmla="*/ 2689860 h 3068320"/>
                <a:gd name="connsiteX6" fmla="*/ 703580 w 6517640"/>
                <a:gd name="connsiteY6" fmla="*/ 2491740 h 3068320"/>
                <a:gd name="connsiteX7" fmla="*/ 711200 w 6517640"/>
                <a:gd name="connsiteY7" fmla="*/ 2164080 h 3068320"/>
                <a:gd name="connsiteX8" fmla="*/ 1122680 w 6517640"/>
                <a:gd name="connsiteY8" fmla="*/ 2103120 h 3068320"/>
                <a:gd name="connsiteX9" fmla="*/ 688340 w 6517640"/>
                <a:gd name="connsiteY9" fmla="*/ 144780 h 3068320"/>
                <a:gd name="connsiteX10" fmla="*/ 673100 w 6517640"/>
                <a:gd name="connsiteY10" fmla="*/ 0 h 3068320"/>
                <a:gd name="connsiteX0" fmla="*/ 703329 w 6547869"/>
                <a:gd name="connsiteY0" fmla="*/ 0 h 3068320"/>
                <a:gd name="connsiteX1" fmla="*/ 4924809 w 6547869"/>
                <a:gd name="connsiteY1" fmla="*/ 320040 h 3068320"/>
                <a:gd name="connsiteX2" fmla="*/ 6319269 w 6547869"/>
                <a:gd name="connsiteY2" fmla="*/ 2712720 h 3068320"/>
                <a:gd name="connsiteX3" fmla="*/ 6547869 w 6547869"/>
                <a:gd name="connsiteY3" fmla="*/ 3009900 h 3068320"/>
                <a:gd name="connsiteX4" fmla="*/ 30229 w 6547869"/>
                <a:gd name="connsiteY4" fmla="*/ 3068320 h 3068320"/>
                <a:gd name="connsiteX5" fmla="*/ 0 w 6547869"/>
                <a:gd name="connsiteY5" fmla="*/ 2785110 h 3068320"/>
                <a:gd name="connsiteX6" fmla="*/ 733809 w 6547869"/>
                <a:gd name="connsiteY6" fmla="*/ 2491740 h 3068320"/>
                <a:gd name="connsiteX7" fmla="*/ 741429 w 6547869"/>
                <a:gd name="connsiteY7" fmla="*/ 2164080 h 3068320"/>
                <a:gd name="connsiteX8" fmla="*/ 1152909 w 6547869"/>
                <a:gd name="connsiteY8" fmla="*/ 2103120 h 3068320"/>
                <a:gd name="connsiteX9" fmla="*/ 718569 w 6547869"/>
                <a:gd name="connsiteY9" fmla="*/ 144780 h 3068320"/>
                <a:gd name="connsiteX10" fmla="*/ 703329 w 6547869"/>
                <a:gd name="connsiteY10" fmla="*/ 0 h 3068320"/>
                <a:gd name="connsiteX0" fmla="*/ 703329 w 6547869"/>
                <a:gd name="connsiteY0" fmla="*/ 0 h 3068320"/>
                <a:gd name="connsiteX1" fmla="*/ 4924809 w 6547869"/>
                <a:gd name="connsiteY1" fmla="*/ 320040 h 3068320"/>
                <a:gd name="connsiteX2" fmla="*/ 6319269 w 6547869"/>
                <a:gd name="connsiteY2" fmla="*/ 2712720 h 3068320"/>
                <a:gd name="connsiteX3" fmla="*/ 6547869 w 6547869"/>
                <a:gd name="connsiteY3" fmla="*/ 3009900 h 3068320"/>
                <a:gd name="connsiteX4" fmla="*/ 30229 w 6547869"/>
                <a:gd name="connsiteY4" fmla="*/ 3068320 h 3068320"/>
                <a:gd name="connsiteX5" fmla="*/ 0 w 6547869"/>
                <a:gd name="connsiteY5" fmla="*/ 2785110 h 3068320"/>
                <a:gd name="connsiteX6" fmla="*/ 733809 w 6547869"/>
                <a:gd name="connsiteY6" fmla="*/ 2491740 h 3068320"/>
                <a:gd name="connsiteX7" fmla="*/ 741429 w 6547869"/>
                <a:gd name="connsiteY7" fmla="*/ 2164080 h 3068320"/>
                <a:gd name="connsiteX8" fmla="*/ 1152909 w 6547869"/>
                <a:gd name="connsiteY8" fmla="*/ 2103120 h 3068320"/>
                <a:gd name="connsiteX9" fmla="*/ 718569 w 6547869"/>
                <a:gd name="connsiteY9" fmla="*/ 144780 h 3068320"/>
                <a:gd name="connsiteX10" fmla="*/ 703329 w 6547869"/>
                <a:gd name="connsiteY10" fmla="*/ 0 h 3068320"/>
                <a:gd name="connsiteX0" fmla="*/ 703329 w 6547869"/>
                <a:gd name="connsiteY0" fmla="*/ 0 h 3068320"/>
                <a:gd name="connsiteX1" fmla="*/ 4924809 w 6547869"/>
                <a:gd name="connsiteY1" fmla="*/ 320040 h 3068320"/>
                <a:gd name="connsiteX2" fmla="*/ 6319269 w 6547869"/>
                <a:gd name="connsiteY2" fmla="*/ 2712720 h 3068320"/>
                <a:gd name="connsiteX3" fmla="*/ 6547869 w 6547869"/>
                <a:gd name="connsiteY3" fmla="*/ 3009900 h 3068320"/>
                <a:gd name="connsiteX4" fmla="*/ 30229 w 6547869"/>
                <a:gd name="connsiteY4" fmla="*/ 3068320 h 3068320"/>
                <a:gd name="connsiteX5" fmla="*/ 0 w 6547869"/>
                <a:gd name="connsiteY5" fmla="*/ 2785110 h 3068320"/>
                <a:gd name="connsiteX6" fmla="*/ 724284 w 6547869"/>
                <a:gd name="connsiteY6" fmla="*/ 2580640 h 3068320"/>
                <a:gd name="connsiteX7" fmla="*/ 741429 w 6547869"/>
                <a:gd name="connsiteY7" fmla="*/ 2164080 h 3068320"/>
                <a:gd name="connsiteX8" fmla="*/ 1152909 w 6547869"/>
                <a:gd name="connsiteY8" fmla="*/ 2103120 h 3068320"/>
                <a:gd name="connsiteX9" fmla="*/ 718569 w 6547869"/>
                <a:gd name="connsiteY9" fmla="*/ 144780 h 3068320"/>
                <a:gd name="connsiteX10" fmla="*/ 703329 w 6547869"/>
                <a:gd name="connsiteY10" fmla="*/ 0 h 3068320"/>
                <a:gd name="connsiteX0" fmla="*/ 725554 w 6570094"/>
                <a:gd name="connsiteY0" fmla="*/ 0 h 3068320"/>
                <a:gd name="connsiteX1" fmla="*/ 4947034 w 6570094"/>
                <a:gd name="connsiteY1" fmla="*/ 320040 h 3068320"/>
                <a:gd name="connsiteX2" fmla="*/ 6341494 w 6570094"/>
                <a:gd name="connsiteY2" fmla="*/ 2712720 h 3068320"/>
                <a:gd name="connsiteX3" fmla="*/ 6570094 w 6570094"/>
                <a:gd name="connsiteY3" fmla="*/ 3009900 h 3068320"/>
                <a:gd name="connsiteX4" fmla="*/ 52454 w 6570094"/>
                <a:gd name="connsiteY4" fmla="*/ 3068320 h 3068320"/>
                <a:gd name="connsiteX5" fmla="*/ 0 w 6570094"/>
                <a:gd name="connsiteY5" fmla="*/ 2804160 h 3068320"/>
                <a:gd name="connsiteX6" fmla="*/ 746509 w 6570094"/>
                <a:gd name="connsiteY6" fmla="*/ 2580640 h 3068320"/>
                <a:gd name="connsiteX7" fmla="*/ 763654 w 6570094"/>
                <a:gd name="connsiteY7" fmla="*/ 2164080 h 3068320"/>
                <a:gd name="connsiteX8" fmla="*/ 1175134 w 6570094"/>
                <a:gd name="connsiteY8" fmla="*/ 2103120 h 3068320"/>
                <a:gd name="connsiteX9" fmla="*/ 740794 w 6570094"/>
                <a:gd name="connsiteY9" fmla="*/ 144780 h 3068320"/>
                <a:gd name="connsiteX10" fmla="*/ 725554 w 6570094"/>
                <a:gd name="connsiteY10" fmla="*/ 0 h 3068320"/>
                <a:gd name="connsiteX0" fmla="*/ 725554 w 6570094"/>
                <a:gd name="connsiteY0" fmla="*/ 0 h 3068320"/>
                <a:gd name="connsiteX1" fmla="*/ 4947034 w 6570094"/>
                <a:gd name="connsiteY1" fmla="*/ 320040 h 3068320"/>
                <a:gd name="connsiteX2" fmla="*/ 6341494 w 6570094"/>
                <a:gd name="connsiteY2" fmla="*/ 2712720 h 3068320"/>
                <a:gd name="connsiteX3" fmla="*/ 6570094 w 6570094"/>
                <a:gd name="connsiteY3" fmla="*/ 3009900 h 3068320"/>
                <a:gd name="connsiteX4" fmla="*/ 3321051 w 6570094"/>
                <a:gd name="connsiteY4" fmla="*/ 3023235 h 3068320"/>
                <a:gd name="connsiteX5" fmla="*/ 52454 w 6570094"/>
                <a:gd name="connsiteY5" fmla="*/ 3068320 h 3068320"/>
                <a:gd name="connsiteX6" fmla="*/ 0 w 6570094"/>
                <a:gd name="connsiteY6" fmla="*/ 2804160 h 3068320"/>
                <a:gd name="connsiteX7" fmla="*/ 746509 w 6570094"/>
                <a:gd name="connsiteY7" fmla="*/ 2580640 h 3068320"/>
                <a:gd name="connsiteX8" fmla="*/ 763654 w 6570094"/>
                <a:gd name="connsiteY8" fmla="*/ 2164080 h 3068320"/>
                <a:gd name="connsiteX9" fmla="*/ 1175134 w 6570094"/>
                <a:gd name="connsiteY9" fmla="*/ 2103120 h 3068320"/>
                <a:gd name="connsiteX10" fmla="*/ 740794 w 6570094"/>
                <a:gd name="connsiteY10" fmla="*/ 144780 h 3068320"/>
                <a:gd name="connsiteX11" fmla="*/ 725554 w 6570094"/>
                <a:gd name="connsiteY11" fmla="*/ 0 h 3068320"/>
                <a:gd name="connsiteX0" fmla="*/ 725554 w 6570094"/>
                <a:gd name="connsiteY0" fmla="*/ 0 h 3870960"/>
                <a:gd name="connsiteX1" fmla="*/ 4947034 w 6570094"/>
                <a:gd name="connsiteY1" fmla="*/ 320040 h 3870960"/>
                <a:gd name="connsiteX2" fmla="*/ 6341494 w 6570094"/>
                <a:gd name="connsiteY2" fmla="*/ 2712720 h 3870960"/>
                <a:gd name="connsiteX3" fmla="*/ 6570094 w 6570094"/>
                <a:gd name="connsiteY3" fmla="*/ 3009900 h 3870960"/>
                <a:gd name="connsiteX4" fmla="*/ 3159126 w 6570094"/>
                <a:gd name="connsiteY4" fmla="*/ 3870960 h 3870960"/>
                <a:gd name="connsiteX5" fmla="*/ 52454 w 6570094"/>
                <a:gd name="connsiteY5" fmla="*/ 3068320 h 3870960"/>
                <a:gd name="connsiteX6" fmla="*/ 0 w 6570094"/>
                <a:gd name="connsiteY6" fmla="*/ 2804160 h 3870960"/>
                <a:gd name="connsiteX7" fmla="*/ 746509 w 6570094"/>
                <a:gd name="connsiteY7" fmla="*/ 2580640 h 3870960"/>
                <a:gd name="connsiteX8" fmla="*/ 763654 w 6570094"/>
                <a:gd name="connsiteY8" fmla="*/ 2164080 h 3870960"/>
                <a:gd name="connsiteX9" fmla="*/ 1175134 w 6570094"/>
                <a:gd name="connsiteY9" fmla="*/ 2103120 h 3870960"/>
                <a:gd name="connsiteX10" fmla="*/ 740794 w 6570094"/>
                <a:gd name="connsiteY10" fmla="*/ 144780 h 3870960"/>
                <a:gd name="connsiteX11" fmla="*/ 725554 w 6570094"/>
                <a:gd name="connsiteY11" fmla="*/ 0 h 3870960"/>
                <a:gd name="connsiteX0" fmla="*/ 725554 w 6570094"/>
                <a:gd name="connsiteY0" fmla="*/ 0 h 3870960"/>
                <a:gd name="connsiteX1" fmla="*/ 4947034 w 6570094"/>
                <a:gd name="connsiteY1" fmla="*/ 320040 h 3870960"/>
                <a:gd name="connsiteX2" fmla="*/ 6341494 w 6570094"/>
                <a:gd name="connsiteY2" fmla="*/ 2712720 h 3870960"/>
                <a:gd name="connsiteX3" fmla="*/ 6570094 w 6570094"/>
                <a:gd name="connsiteY3" fmla="*/ 3009900 h 3870960"/>
                <a:gd name="connsiteX4" fmla="*/ 3159126 w 6570094"/>
                <a:gd name="connsiteY4" fmla="*/ 3870960 h 3870960"/>
                <a:gd name="connsiteX5" fmla="*/ 52454 w 6570094"/>
                <a:gd name="connsiteY5" fmla="*/ 3068320 h 3870960"/>
                <a:gd name="connsiteX6" fmla="*/ 0 w 6570094"/>
                <a:gd name="connsiteY6" fmla="*/ 2804160 h 3870960"/>
                <a:gd name="connsiteX7" fmla="*/ 746509 w 6570094"/>
                <a:gd name="connsiteY7" fmla="*/ 2580640 h 3870960"/>
                <a:gd name="connsiteX8" fmla="*/ 763654 w 6570094"/>
                <a:gd name="connsiteY8" fmla="*/ 2164080 h 3870960"/>
                <a:gd name="connsiteX9" fmla="*/ 1175134 w 6570094"/>
                <a:gd name="connsiteY9" fmla="*/ 2103120 h 3870960"/>
                <a:gd name="connsiteX10" fmla="*/ 740794 w 6570094"/>
                <a:gd name="connsiteY10" fmla="*/ 144780 h 3870960"/>
                <a:gd name="connsiteX11" fmla="*/ 725554 w 6570094"/>
                <a:gd name="connsiteY11" fmla="*/ 0 h 3870960"/>
                <a:gd name="connsiteX0" fmla="*/ 725554 w 6570094"/>
                <a:gd name="connsiteY0" fmla="*/ 0 h 3870960"/>
                <a:gd name="connsiteX1" fmla="*/ 4947034 w 6570094"/>
                <a:gd name="connsiteY1" fmla="*/ 320040 h 3870960"/>
                <a:gd name="connsiteX2" fmla="*/ 6341494 w 6570094"/>
                <a:gd name="connsiteY2" fmla="*/ 2712720 h 3870960"/>
                <a:gd name="connsiteX3" fmla="*/ 6570094 w 6570094"/>
                <a:gd name="connsiteY3" fmla="*/ 3009900 h 3870960"/>
                <a:gd name="connsiteX4" fmla="*/ 3159126 w 6570094"/>
                <a:gd name="connsiteY4" fmla="*/ 3870960 h 3870960"/>
                <a:gd name="connsiteX5" fmla="*/ 61979 w 6570094"/>
                <a:gd name="connsiteY5" fmla="*/ 3306445 h 3870960"/>
                <a:gd name="connsiteX6" fmla="*/ 0 w 6570094"/>
                <a:gd name="connsiteY6" fmla="*/ 2804160 h 3870960"/>
                <a:gd name="connsiteX7" fmla="*/ 746509 w 6570094"/>
                <a:gd name="connsiteY7" fmla="*/ 2580640 h 3870960"/>
                <a:gd name="connsiteX8" fmla="*/ 763654 w 6570094"/>
                <a:gd name="connsiteY8" fmla="*/ 2164080 h 3870960"/>
                <a:gd name="connsiteX9" fmla="*/ 1175134 w 6570094"/>
                <a:gd name="connsiteY9" fmla="*/ 2103120 h 3870960"/>
                <a:gd name="connsiteX10" fmla="*/ 740794 w 6570094"/>
                <a:gd name="connsiteY10" fmla="*/ 144780 h 3870960"/>
                <a:gd name="connsiteX11" fmla="*/ 725554 w 6570094"/>
                <a:gd name="connsiteY11" fmla="*/ 0 h 387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70094" h="3870960">
                  <a:moveTo>
                    <a:pt x="725554" y="0"/>
                  </a:moveTo>
                  <a:lnTo>
                    <a:pt x="4947034" y="320040"/>
                  </a:lnTo>
                  <a:lnTo>
                    <a:pt x="6341494" y="2712720"/>
                  </a:lnTo>
                  <a:lnTo>
                    <a:pt x="6570094" y="3009900"/>
                  </a:lnTo>
                  <a:lnTo>
                    <a:pt x="3159126" y="3870960"/>
                  </a:lnTo>
                  <a:cubicBezTo>
                    <a:pt x="2037844" y="3765338"/>
                    <a:pt x="1097536" y="3573992"/>
                    <a:pt x="61979" y="3306445"/>
                  </a:cubicBezTo>
                  <a:lnTo>
                    <a:pt x="0" y="2804160"/>
                  </a:lnTo>
                  <a:cubicBezTo>
                    <a:pt x="308103" y="2712720"/>
                    <a:pt x="501906" y="2678430"/>
                    <a:pt x="746509" y="2580640"/>
                  </a:cubicBezTo>
                  <a:lnTo>
                    <a:pt x="763654" y="2164080"/>
                  </a:lnTo>
                  <a:lnTo>
                    <a:pt x="1175134" y="2103120"/>
                  </a:lnTo>
                  <a:lnTo>
                    <a:pt x="740794" y="144780"/>
                  </a:lnTo>
                  <a:lnTo>
                    <a:pt x="725554" y="0"/>
                  </a:lnTo>
                  <a:close/>
                </a:path>
              </a:pathLst>
            </a:custGeom>
            <a:noFill/>
            <a:ln w="38100">
              <a:solidFill>
                <a:srgbClr val="FF09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a16="http://schemas.microsoft.com/office/drawing/2014/main" id="{FCC942F2-8FBE-E450-1706-73D9BABECFE4}"/>
                </a:ext>
              </a:extLst>
            </p:cNvPr>
            <p:cNvSpPr/>
            <p:nvPr/>
          </p:nvSpPr>
          <p:spPr>
            <a:xfrm>
              <a:off x="5881353" y="5334000"/>
              <a:ext cx="1882140" cy="2903220"/>
            </a:xfrm>
            <a:custGeom>
              <a:avLst/>
              <a:gdLst>
                <a:gd name="connsiteX0" fmla="*/ 1882140 w 1882140"/>
                <a:gd name="connsiteY0" fmla="*/ 2644140 h 2903220"/>
                <a:gd name="connsiteX1" fmla="*/ 1074420 w 1882140"/>
                <a:gd name="connsiteY1" fmla="*/ 2903220 h 2903220"/>
                <a:gd name="connsiteX2" fmla="*/ 1120140 w 1882140"/>
                <a:gd name="connsiteY2" fmla="*/ 2659380 h 2903220"/>
                <a:gd name="connsiteX3" fmla="*/ 990600 w 1882140"/>
                <a:gd name="connsiteY3" fmla="*/ 2179320 h 2903220"/>
                <a:gd name="connsiteX4" fmla="*/ 769620 w 1882140"/>
                <a:gd name="connsiteY4" fmla="*/ 1516380 h 2903220"/>
                <a:gd name="connsiteX5" fmla="*/ 601980 w 1882140"/>
                <a:gd name="connsiteY5" fmla="*/ 1264920 h 2903220"/>
                <a:gd name="connsiteX6" fmla="*/ 487680 w 1882140"/>
                <a:gd name="connsiteY6" fmla="*/ 754380 h 2903220"/>
                <a:gd name="connsiteX7" fmla="*/ 403860 w 1882140"/>
                <a:gd name="connsiteY7" fmla="*/ 556260 h 2903220"/>
                <a:gd name="connsiteX8" fmla="*/ 137160 w 1882140"/>
                <a:gd name="connsiteY8" fmla="*/ 350520 h 2903220"/>
                <a:gd name="connsiteX9" fmla="*/ 0 w 1882140"/>
                <a:gd name="connsiteY9" fmla="*/ 228600 h 2903220"/>
                <a:gd name="connsiteX10" fmla="*/ 198120 w 1882140"/>
                <a:gd name="connsiteY10" fmla="*/ 0 h 2903220"/>
                <a:gd name="connsiteX11" fmla="*/ 1844040 w 1882140"/>
                <a:gd name="connsiteY11" fmla="*/ 99060 h 2903220"/>
                <a:gd name="connsiteX0" fmla="*/ 1927859 w 1927859"/>
                <a:gd name="connsiteY0" fmla="*/ 2644140 h 2903220"/>
                <a:gd name="connsiteX1" fmla="*/ 1120139 w 1927859"/>
                <a:gd name="connsiteY1" fmla="*/ 2903220 h 2903220"/>
                <a:gd name="connsiteX2" fmla="*/ 1165859 w 1927859"/>
                <a:gd name="connsiteY2" fmla="*/ 2659380 h 2903220"/>
                <a:gd name="connsiteX3" fmla="*/ 1036319 w 1927859"/>
                <a:gd name="connsiteY3" fmla="*/ 2179320 h 2903220"/>
                <a:gd name="connsiteX4" fmla="*/ 815339 w 1927859"/>
                <a:gd name="connsiteY4" fmla="*/ 1516380 h 2903220"/>
                <a:gd name="connsiteX5" fmla="*/ 647699 w 1927859"/>
                <a:gd name="connsiteY5" fmla="*/ 1264920 h 2903220"/>
                <a:gd name="connsiteX6" fmla="*/ 533399 w 1927859"/>
                <a:gd name="connsiteY6" fmla="*/ 754380 h 2903220"/>
                <a:gd name="connsiteX7" fmla="*/ 449579 w 1927859"/>
                <a:gd name="connsiteY7" fmla="*/ 556260 h 2903220"/>
                <a:gd name="connsiteX8" fmla="*/ 182879 w 1927859"/>
                <a:gd name="connsiteY8" fmla="*/ 350520 h 2903220"/>
                <a:gd name="connsiteX9" fmla="*/ 0 w 1927859"/>
                <a:gd name="connsiteY9" fmla="*/ 185738 h 2903220"/>
                <a:gd name="connsiteX10" fmla="*/ 243839 w 1927859"/>
                <a:gd name="connsiteY10" fmla="*/ 0 h 2903220"/>
                <a:gd name="connsiteX11" fmla="*/ 1889759 w 1927859"/>
                <a:gd name="connsiteY11" fmla="*/ 99060 h 2903220"/>
                <a:gd name="connsiteX0" fmla="*/ 1927859 w 1927859"/>
                <a:gd name="connsiteY0" fmla="*/ 2644140 h 2903220"/>
                <a:gd name="connsiteX1" fmla="*/ 1120139 w 1927859"/>
                <a:gd name="connsiteY1" fmla="*/ 2903220 h 2903220"/>
                <a:gd name="connsiteX2" fmla="*/ 1165859 w 1927859"/>
                <a:gd name="connsiteY2" fmla="*/ 2659380 h 2903220"/>
                <a:gd name="connsiteX3" fmla="*/ 1036319 w 1927859"/>
                <a:gd name="connsiteY3" fmla="*/ 2179320 h 2903220"/>
                <a:gd name="connsiteX4" fmla="*/ 815339 w 1927859"/>
                <a:gd name="connsiteY4" fmla="*/ 1516380 h 2903220"/>
                <a:gd name="connsiteX5" fmla="*/ 647699 w 1927859"/>
                <a:gd name="connsiteY5" fmla="*/ 1264920 h 2903220"/>
                <a:gd name="connsiteX6" fmla="*/ 533399 w 1927859"/>
                <a:gd name="connsiteY6" fmla="*/ 754380 h 2903220"/>
                <a:gd name="connsiteX7" fmla="*/ 449579 w 1927859"/>
                <a:gd name="connsiteY7" fmla="*/ 556260 h 2903220"/>
                <a:gd name="connsiteX8" fmla="*/ 210361 w 1927859"/>
                <a:gd name="connsiteY8" fmla="*/ 354806 h 2903220"/>
                <a:gd name="connsiteX9" fmla="*/ 0 w 1927859"/>
                <a:gd name="connsiteY9" fmla="*/ 185738 h 2903220"/>
                <a:gd name="connsiteX10" fmla="*/ 243839 w 1927859"/>
                <a:gd name="connsiteY10" fmla="*/ 0 h 2903220"/>
                <a:gd name="connsiteX11" fmla="*/ 1889759 w 1927859"/>
                <a:gd name="connsiteY11" fmla="*/ 99060 h 2903220"/>
                <a:gd name="connsiteX0" fmla="*/ 1927859 w 1927859"/>
                <a:gd name="connsiteY0" fmla="*/ 2644140 h 2903220"/>
                <a:gd name="connsiteX1" fmla="*/ 1120139 w 1927859"/>
                <a:gd name="connsiteY1" fmla="*/ 2903220 h 2903220"/>
                <a:gd name="connsiteX2" fmla="*/ 1165859 w 1927859"/>
                <a:gd name="connsiteY2" fmla="*/ 2659380 h 2903220"/>
                <a:gd name="connsiteX3" fmla="*/ 1036319 w 1927859"/>
                <a:gd name="connsiteY3" fmla="*/ 2179320 h 2903220"/>
                <a:gd name="connsiteX4" fmla="*/ 815339 w 1927859"/>
                <a:gd name="connsiteY4" fmla="*/ 1516380 h 2903220"/>
                <a:gd name="connsiteX5" fmla="*/ 647699 w 1927859"/>
                <a:gd name="connsiteY5" fmla="*/ 1264920 h 2903220"/>
                <a:gd name="connsiteX6" fmla="*/ 533399 w 1927859"/>
                <a:gd name="connsiteY6" fmla="*/ 754380 h 2903220"/>
                <a:gd name="connsiteX7" fmla="*/ 449579 w 1927859"/>
                <a:gd name="connsiteY7" fmla="*/ 556260 h 2903220"/>
                <a:gd name="connsiteX8" fmla="*/ 234173 w 1927859"/>
                <a:gd name="connsiteY8" fmla="*/ 357188 h 2903220"/>
                <a:gd name="connsiteX9" fmla="*/ 0 w 1927859"/>
                <a:gd name="connsiteY9" fmla="*/ 185738 h 2903220"/>
                <a:gd name="connsiteX10" fmla="*/ 243839 w 1927859"/>
                <a:gd name="connsiteY10" fmla="*/ 0 h 2903220"/>
                <a:gd name="connsiteX11" fmla="*/ 1889759 w 1927859"/>
                <a:gd name="connsiteY11" fmla="*/ 99060 h 2903220"/>
                <a:gd name="connsiteX0" fmla="*/ 1882140 w 1882140"/>
                <a:gd name="connsiteY0" fmla="*/ 2644140 h 2903220"/>
                <a:gd name="connsiteX1" fmla="*/ 1074420 w 1882140"/>
                <a:gd name="connsiteY1" fmla="*/ 2903220 h 2903220"/>
                <a:gd name="connsiteX2" fmla="*/ 1120140 w 1882140"/>
                <a:gd name="connsiteY2" fmla="*/ 2659380 h 2903220"/>
                <a:gd name="connsiteX3" fmla="*/ 990600 w 1882140"/>
                <a:gd name="connsiteY3" fmla="*/ 2179320 h 2903220"/>
                <a:gd name="connsiteX4" fmla="*/ 769620 w 1882140"/>
                <a:gd name="connsiteY4" fmla="*/ 1516380 h 2903220"/>
                <a:gd name="connsiteX5" fmla="*/ 601980 w 1882140"/>
                <a:gd name="connsiteY5" fmla="*/ 1264920 h 2903220"/>
                <a:gd name="connsiteX6" fmla="*/ 487680 w 1882140"/>
                <a:gd name="connsiteY6" fmla="*/ 754380 h 2903220"/>
                <a:gd name="connsiteX7" fmla="*/ 403860 w 1882140"/>
                <a:gd name="connsiteY7" fmla="*/ 556260 h 2903220"/>
                <a:gd name="connsiteX8" fmla="*/ 188454 w 1882140"/>
                <a:gd name="connsiteY8" fmla="*/ 357188 h 2903220"/>
                <a:gd name="connsiteX9" fmla="*/ 0 w 1882140"/>
                <a:gd name="connsiteY9" fmla="*/ 173831 h 2903220"/>
                <a:gd name="connsiteX10" fmla="*/ 198120 w 1882140"/>
                <a:gd name="connsiteY10" fmla="*/ 0 h 2903220"/>
                <a:gd name="connsiteX11" fmla="*/ 1844040 w 1882140"/>
                <a:gd name="connsiteY11" fmla="*/ 99060 h 290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82140" h="2903220">
                  <a:moveTo>
                    <a:pt x="1882140" y="2644140"/>
                  </a:moveTo>
                  <a:lnTo>
                    <a:pt x="1074420" y="2903220"/>
                  </a:lnTo>
                  <a:lnTo>
                    <a:pt x="1120140" y="2659380"/>
                  </a:lnTo>
                  <a:lnTo>
                    <a:pt x="990600" y="2179320"/>
                  </a:lnTo>
                  <a:lnTo>
                    <a:pt x="769620" y="1516380"/>
                  </a:lnTo>
                  <a:lnTo>
                    <a:pt x="601980" y="1264920"/>
                  </a:lnTo>
                  <a:lnTo>
                    <a:pt x="487680" y="754380"/>
                  </a:lnTo>
                  <a:lnTo>
                    <a:pt x="403860" y="556260"/>
                  </a:lnTo>
                  <a:lnTo>
                    <a:pt x="188454" y="357188"/>
                  </a:lnTo>
                  <a:lnTo>
                    <a:pt x="0" y="173831"/>
                  </a:lnTo>
                  <a:lnTo>
                    <a:pt x="198120" y="0"/>
                  </a:lnTo>
                  <a:lnTo>
                    <a:pt x="1844040" y="99060"/>
                  </a:ln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A1FC3DBB-0ACB-BAE7-556C-F9AA7D910ED1}"/>
                </a:ext>
              </a:extLst>
            </p:cNvPr>
            <p:cNvSpPr txBox="1"/>
            <p:nvPr/>
          </p:nvSpPr>
          <p:spPr>
            <a:xfrm>
              <a:off x="8644629" y="6337881"/>
              <a:ext cx="2863169" cy="458908"/>
            </a:xfrm>
            <a:prstGeom prst="rect">
              <a:avLst/>
            </a:prstGeom>
            <a:noFill/>
          </p:spPr>
          <p:txBody>
            <a:bodyPr wrap="square" rtlCol="0">
              <a:spAutoFit/>
            </a:bodyPr>
            <a:lstStyle/>
            <a:p>
              <a:pPr indent="457200">
                <a:lnSpc>
                  <a:spcPct val="150000"/>
                </a:lnSpc>
              </a:pPr>
              <a:r>
                <a:rPr lang="zh-CN" altLang="en-US" sz="1800" b="1" spc="275" dirty="0">
                  <a:solidFill>
                    <a:srgbClr val="F311D3"/>
                  </a:solidFill>
                  <a:effectLst>
                    <a:glow rad="38100">
                      <a:schemeClr val="bg1">
                        <a:alpha val="40000"/>
                      </a:schemeClr>
                    </a:glow>
                  </a:effectLst>
                  <a:latin typeface="微软雅黑" panose="020B0503020204020204" pitchFamily="34" charset="-122"/>
                  <a:ea typeface="微软雅黑" panose="020B0503020204020204" pitchFamily="34" charset="-122"/>
                </a:rPr>
                <a:t>踏水镇初级中学</a:t>
              </a:r>
              <a:endParaRPr lang="en-US" altLang="zh-CN" sz="1800" b="1" spc="275" dirty="0">
                <a:solidFill>
                  <a:srgbClr val="F311D3"/>
                </a:solidFill>
                <a:effectLst>
                  <a:glow rad="38100">
                    <a:schemeClr val="bg1">
                      <a:alpha val="40000"/>
                    </a:schemeClr>
                  </a:glow>
                </a:effectLst>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D0D5B997-7372-8980-DDAA-20EE9BB89840}"/>
                </a:ext>
              </a:extLst>
            </p:cNvPr>
            <p:cNvSpPr txBox="1"/>
            <p:nvPr/>
          </p:nvSpPr>
          <p:spPr>
            <a:xfrm>
              <a:off x="6604646" y="6001554"/>
              <a:ext cx="1302358" cy="874407"/>
            </a:xfrm>
            <a:prstGeom prst="rect">
              <a:avLst/>
            </a:prstGeom>
            <a:noFill/>
          </p:spPr>
          <p:txBody>
            <a:bodyPr wrap="square" rtlCol="0">
              <a:spAutoFit/>
            </a:bodyPr>
            <a:lstStyle/>
            <a:p>
              <a:pPr>
                <a:lnSpc>
                  <a:spcPct val="150000"/>
                </a:lnSpc>
              </a:pPr>
              <a:r>
                <a:rPr lang="zh-CN" altLang="en-US" sz="1800" b="1" spc="275" dirty="0">
                  <a:solidFill>
                    <a:srgbClr val="FFFF00"/>
                  </a:solidFill>
                  <a:effectLst>
                    <a:glow rad="38100">
                      <a:schemeClr val="bg1">
                        <a:alpha val="40000"/>
                      </a:schemeClr>
                    </a:glow>
                  </a:effectLst>
                  <a:latin typeface="微软雅黑" panose="020B0503020204020204" pitchFamily="34" charset="-122"/>
                  <a:ea typeface="微软雅黑" panose="020B0503020204020204" pitchFamily="34" charset="-122"/>
                </a:rPr>
                <a:t>项目选址范围</a:t>
              </a:r>
              <a:endParaRPr lang="en-US" altLang="zh-CN" sz="1800" b="1" spc="275" dirty="0">
                <a:solidFill>
                  <a:srgbClr val="FFFF00"/>
                </a:solidFill>
                <a:effectLst>
                  <a:glow rad="38100">
                    <a:schemeClr val="bg1">
                      <a:alpha val="40000"/>
                    </a:schemeClr>
                  </a:glow>
                </a:effectLst>
                <a:latin typeface="微软雅黑" panose="020B0503020204020204" pitchFamily="34" charset="-122"/>
                <a:ea typeface="微软雅黑" panose="020B0503020204020204" pitchFamily="34" charset="-122"/>
              </a:endParaRPr>
            </a:p>
          </p:txBody>
        </p:sp>
      </p:grpSp>
      <p:sp>
        <p:nvSpPr>
          <p:cNvPr id="18" name="文本框 17">
            <a:extLst>
              <a:ext uri="{FF2B5EF4-FFF2-40B4-BE49-F238E27FC236}">
                <a16:creationId xmlns:a16="http://schemas.microsoft.com/office/drawing/2014/main" id="{606397B0-3EE6-DC7E-95BD-DC675A194C22}"/>
              </a:ext>
            </a:extLst>
          </p:cNvPr>
          <p:cNvSpPr txBox="1"/>
          <p:nvPr/>
        </p:nvSpPr>
        <p:spPr>
          <a:xfrm>
            <a:off x="8278251" y="4496381"/>
            <a:ext cx="3545972" cy="418191"/>
          </a:xfrm>
          <a:prstGeom prst="rect">
            <a:avLst/>
          </a:prstGeom>
          <a:noFill/>
        </p:spPr>
        <p:txBody>
          <a:bodyPr wrap="square" rtlCol="0">
            <a:spAutoFit/>
          </a:bodyPr>
          <a:lstStyle/>
          <a:p>
            <a:pPr indent="457200">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金河村村民聚居点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a16="http://schemas.microsoft.com/office/drawing/2014/main" id="{3DE3FB02-B3B0-DC70-F949-F784DF5BE55C}"/>
              </a:ext>
            </a:extLst>
          </p:cNvPr>
          <p:cNvSpPr txBox="1"/>
          <p:nvPr/>
        </p:nvSpPr>
        <p:spPr>
          <a:xfrm rot="3505391">
            <a:off x="12596579" y="6997825"/>
            <a:ext cx="873953" cy="338554"/>
          </a:xfrm>
          <a:prstGeom prst="rect">
            <a:avLst/>
          </a:prstGeom>
          <a:noFill/>
          <a:effectLst>
            <a:glow rad="228600">
              <a:srgbClr val="72EE7E"/>
            </a:glow>
          </a:effectLst>
        </p:spPr>
        <p:txBody>
          <a:bodyPr wrap="square" rtlCol="0">
            <a:spAutoFit/>
          </a:bodyPr>
          <a:lstStyle/>
          <a:p>
            <a:r>
              <a:rPr lang="zh-CN" altLang="en-US" sz="1600" dirty="0">
                <a:solidFill>
                  <a:schemeClr val="tx1">
                    <a:lumMod val="95000"/>
                    <a:lumOff val="5000"/>
                  </a:schemeClr>
                </a:solidFill>
                <a:effectLst>
                  <a:glow rad="266700">
                    <a:schemeClr val="bg1">
                      <a:alpha val="96000"/>
                    </a:schemeClr>
                  </a:glow>
                </a:effectLst>
                <a:latin typeface="微软雅黑" pitchFamily="34" charset="-122"/>
                <a:ea typeface="微软雅黑" pitchFamily="34" charset="-122"/>
              </a:rPr>
              <a:t>红星街</a:t>
            </a:r>
          </a:p>
        </p:txBody>
      </p:sp>
      <p:sp>
        <p:nvSpPr>
          <p:cNvPr id="30" name="文本框 29">
            <a:extLst>
              <a:ext uri="{FF2B5EF4-FFF2-40B4-BE49-F238E27FC236}">
                <a16:creationId xmlns:a16="http://schemas.microsoft.com/office/drawing/2014/main" id="{7B132A85-5F05-8770-8A71-9B0C4D7FF9D6}"/>
              </a:ext>
            </a:extLst>
          </p:cNvPr>
          <p:cNvSpPr txBox="1"/>
          <p:nvPr/>
        </p:nvSpPr>
        <p:spPr>
          <a:xfrm rot="286353">
            <a:off x="9707329" y="5219824"/>
            <a:ext cx="873953" cy="338554"/>
          </a:xfrm>
          <a:prstGeom prst="rect">
            <a:avLst/>
          </a:prstGeom>
          <a:noFill/>
          <a:effectLst>
            <a:glow rad="228600">
              <a:srgbClr val="72EE7E"/>
            </a:glow>
          </a:effectLst>
        </p:spPr>
        <p:txBody>
          <a:bodyPr wrap="square" rtlCol="0">
            <a:spAutoFit/>
          </a:bodyPr>
          <a:lstStyle/>
          <a:p>
            <a:r>
              <a:rPr lang="zh-CN" altLang="en-US" sz="1600" dirty="0">
                <a:solidFill>
                  <a:schemeClr val="tx1">
                    <a:lumMod val="95000"/>
                    <a:lumOff val="5000"/>
                  </a:schemeClr>
                </a:solidFill>
                <a:effectLst>
                  <a:glow rad="266700">
                    <a:schemeClr val="bg1">
                      <a:alpha val="96000"/>
                    </a:schemeClr>
                  </a:glow>
                </a:effectLst>
                <a:latin typeface="微软雅黑" pitchFamily="34" charset="-122"/>
                <a:ea typeface="微软雅黑" pitchFamily="34" charset="-122"/>
              </a:rPr>
              <a:t>村道</a:t>
            </a:r>
          </a:p>
        </p:txBody>
      </p:sp>
      <p:sp>
        <p:nvSpPr>
          <p:cNvPr id="32" name="文本框 31">
            <a:extLst>
              <a:ext uri="{FF2B5EF4-FFF2-40B4-BE49-F238E27FC236}">
                <a16:creationId xmlns:a16="http://schemas.microsoft.com/office/drawing/2014/main" id="{724E42AF-AB45-6167-30F4-300A4F49EDDB}"/>
              </a:ext>
            </a:extLst>
          </p:cNvPr>
          <p:cNvSpPr txBox="1"/>
          <p:nvPr/>
        </p:nvSpPr>
        <p:spPr>
          <a:xfrm rot="15108757">
            <a:off x="5986229" y="6680324"/>
            <a:ext cx="873953" cy="338554"/>
          </a:xfrm>
          <a:prstGeom prst="rect">
            <a:avLst/>
          </a:prstGeom>
          <a:noFill/>
          <a:effectLst>
            <a:glow rad="228600">
              <a:srgbClr val="72EE7E"/>
            </a:glow>
          </a:effectLst>
        </p:spPr>
        <p:txBody>
          <a:bodyPr wrap="square" rtlCol="0">
            <a:spAutoFit/>
          </a:bodyPr>
          <a:lstStyle/>
          <a:p>
            <a:r>
              <a:rPr lang="zh-CN" altLang="en-US" sz="1600" dirty="0">
                <a:solidFill>
                  <a:schemeClr val="tx1">
                    <a:lumMod val="95000"/>
                    <a:lumOff val="5000"/>
                  </a:schemeClr>
                </a:solidFill>
                <a:effectLst>
                  <a:glow rad="266700">
                    <a:schemeClr val="bg1">
                      <a:alpha val="96000"/>
                    </a:schemeClr>
                  </a:glow>
                </a:effectLst>
                <a:latin typeface="微软雅黑" pitchFamily="34" charset="-122"/>
                <a:ea typeface="微软雅黑" pitchFamily="34" charset="-122"/>
              </a:rPr>
              <a:t>村道</a:t>
            </a:r>
          </a:p>
        </p:txBody>
      </p:sp>
      <p:sp>
        <p:nvSpPr>
          <p:cNvPr id="22" name="文本框 21">
            <a:extLst>
              <a:ext uri="{FF2B5EF4-FFF2-40B4-BE49-F238E27FC236}">
                <a16:creationId xmlns:a16="http://schemas.microsoft.com/office/drawing/2014/main" id="{2DA442A9-1DDA-9C45-140C-583680645210}"/>
              </a:ext>
            </a:extLst>
          </p:cNvPr>
          <p:cNvSpPr txBox="1"/>
          <p:nvPr/>
        </p:nvSpPr>
        <p:spPr>
          <a:xfrm>
            <a:off x="3509128" y="8577840"/>
            <a:ext cx="2383671" cy="458908"/>
          </a:xfrm>
          <a:prstGeom prst="rect">
            <a:avLst/>
          </a:prstGeom>
          <a:noFill/>
        </p:spPr>
        <p:txBody>
          <a:bodyPr wrap="square" rtlCol="0">
            <a:spAutoFit/>
          </a:bodyPr>
          <a:lstStyle/>
          <a:p>
            <a:pPr>
              <a:lnSpc>
                <a:spcPct val="150000"/>
              </a:lnSpc>
            </a:pPr>
            <a:r>
              <a:rPr lang="zh-CN" altLang="en-US" sz="1800" b="1" spc="275" dirty="0">
                <a:solidFill>
                  <a:srgbClr val="FFFF00"/>
                </a:solidFill>
                <a:effectLst>
                  <a:glow rad="38100">
                    <a:schemeClr val="bg1">
                      <a:alpha val="40000"/>
                    </a:schemeClr>
                  </a:glow>
                </a:effectLst>
                <a:latin typeface="微软雅黑" panose="020B0503020204020204" pitchFamily="34" charset="-122"/>
                <a:ea typeface="微软雅黑" panose="020B0503020204020204" pitchFamily="34" charset="-122"/>
              </a:rPr>
              <a:t>项目选址范围</a:t>
            </a:r>
            <a:endParaRPr lang="en-US" altLang="zh-CN" sz="1800" b="1" spc="275" dirty="0">
              <a:solidFill>
                <a:srgbClr val="FFFF00"/>
              </a:solidFill>
              <a:effectLst>
                <a:glow rad="38100">
                  <a:schemeClr val="bg1">
                    <a:alpha val="40000"/>
                  </a:schemeClr>
                </a:glow>
              </a:effectLst>
              <a:latin typeface="微软雅黑" panose="020B0503020204020204" pitchFamily="34" charset="-122"/>
              <a:ea typeface="微软雅黑" panose="020B0503020204020204" pitchFamily="34" charset="-122"/>
            </a:endParaRPr>
          </a:p>
        </p:txBody>
      </p:sp>
      <p:grpSp>
        <p:nvGrpSpPr>
          <p:cNvPr id="2" name="组合 1">
            <a:extLst>
              <a:ext uri="{FF2B5EF4-FFF2-40B4-BE49-F238E27FC236}">
                <a16:creationId xmlns:a16="http://schemas.microsoft.com/office/drawing/2014/main" id="{C95F6826-37AF-24E1-1111-DAE483601F3B}"/>
              </a:ext>
            </a:extLst>
          </p:cNvPr>
          <p:cNvGrpSpPr/>
          <p:nvPr/>
        </p:nvGrpSpPr>
        <p:grpSpPr>
          <a:xfrm rot="5400000">
            <a:off x="435204" y="4985626"/>
            <a:ext cx="4942052" cy="5638800"/>
            <a:chOff x="322262" y="4640264"/>
            <a:chExt cx="4942052" cy="5638800"/>
          </a:xfrm>
        </p:grpSpPr>
        <p:pic>
          <p:nvPicPr>
            <p:cNvPr id="3" name="图片 2">
              <a:extLst>
                <a:ext uri="{FF2B5EF4-FFF2-40B4-BE49-F238E27FC236}">
                  <a16:creationId xmlns:a16="http://schemas.microsoft.com/office/drawing/2014/main" id="{DDB98CB6-42B5-BD1C-7FF7-72C4E47731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276" t="21724" r="8903" b="16242"/>
            <a:stretch/>
          </p:blipFill>
          <p:spPr>
            <a:xfrm>
              <a:off x="322262" y="4640264"/>
              <a:ext cx="4942052" cy="5638800"/>
            </a:xfrm>
            <a:prstGeom prst="rect">
              <a:avLst/>
            </a:prstGeom>
            <a:ln w="25400">
              <a:solidFill>
                <a:schemeClr val="bg1"/>
              </a:solidFill>
            </a:ln>
          </p:spPr>
        </p:pic>
        <p:sp>
          <p:nvSpPr>
            <p:cNvPr id="16" name="任意多边形: 形状 15">
              <a:extLst>
                <a:ext uri="{FF2B5EF4-FFF2-40B4-BE49-F238E27FC236}">
                  <a16:creationId xmlns:a16="http://schemas.microsoft.com/office/drawing/2014/main" id="{4B1E84CB-9186-9E90-08EB-3E3EFFE6BEA8}"/>
                </a:ext>
              </a:extLst>
            </p:cNvPr>
            <p:cNvSpPr/>
            <p:nvPr/>
          </p:nvSpPr>
          <p:spPr>
            <a:xfrm>
              <a:off x="2859110" y="7559899"/>
              <a:ext cx="1197735" cy="1841678"/>
            </a:xfrm>
            <a:custGeom>
              <a:avLst/>
              <a:gdLst>
                <a:gd name="connsiteX0" fmla="*/ 953036 w 1197735"/>
                <a:gd name="connsiteY0" fmla="*/ 0 h 1841678"/>
                <a:gd name="connsiteX1" fmla="*/ 1197735 w 1197735"/>
                <a:gd name="connsiteY1" fmla="*/ 193183 h 1841678"/>
                <a:gd name="connsiteX2" fmla="*/ 824248 w 1197735"/>
                <a:gd name="connsiteY2" fmla="*/ 708338 h 1841678"/>
                <a:gd name="connsiteX3" fmla="*/ 656822 w 1197735"/>
                <a:gd name="connsiteY3" fmla="*/ 1236371 h 1841678"/>
                <a:gd name="connsiteX4" fmla="*/ 592428 w 1197735"/>
                <a:gd name="connsiteY4" fmla="*/ 1455312 h 1841678"/>
                <a:gd name="connsiteX5" fmla="*/ 592428 w 1197735"/>
                <a:gd name="connsiteY5" fmla="*/ 1687132 h 1841678"/>
                <a:gd name="connsiteX6" fmla="*/ 592428 w 1197735"/>
                <a:gd name="connsiteY6" fmla="*/ 1687132 h 1841678"/>
                <a:gd name="connsiteX7" fmla="*/ 618186 w 1197735"/>
                <a:gd name="connsiteY7" fmla="*/ 1803042 h 1841678"/>
                <a:gd name="connsiteX8" fmla="*/ 476518 w 1197735"/>
                <a:gd name="connsiteY8" fmla="*/ 1841678 h 1841678"/>
                <a:gd name="connsiteX9" fmla="*/ 0 w 1197735"/>
                <a:gd name="connsiteY9" fmla="*/ 1030309 h 1841678"/>
                <a:gd name="connsiteX10" fmla="*/ 437882 w 1197735"/>
                <a:gd name="connsiteY10" fmla="*/ 231819 h 1841678"/>
                <a:gd name="connsiteX11" fmla="*/ 669701 w 1197735"/>
                <a:gd name="connsiteY11" fmla="*/ 12878 h 1841678"/>
                <a:gd name="connsiteX12" fmla="*/ 708338 w 1197735"/>
                <a:gd name="connsiteY12" fmla="*/ 0 h 1841678"/>
                <a:gd name="connsiteX13" fmla="*/ 837127 w 1197735"/>
                <a:gd name="connsiteY13" fmla="*/ 103031 h 1841678"/>
                <a:gd name="connsiteX14" fmla="*/ 953036 w 1197735"/>
                <a:gd name="connsiteY14" fmla="*/ 0 h 18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7735" h="1841678">
                  <a:moveTo>
                    <a:pt x="953036" y="0"/>
                  </a:moveTo>
                  <a:lnTo>
                    <a:pt x="1197735" y="193183"/>
                  </a:lnTo>
                  <a:lnTo>
                    <a:pt x="824248" y="708338"/>
                  </a:lnTo>
                  <a:lnTo>
                    <a:pt x="656822" y="1236371"/>
                  </a:lnTo>
                  <a:lnTo>
                    <a:pt x="592428" y="1455312"/>
                  </a:lnTo>
                  <a:lnTo>
                    <a:pt x="592428" y="1687132"/>
                  </a:lnTo>
                  <a:lnTo>
                    <a:pt x="592428" y="1687132"/>
                  </a:lnTo>
                  <a:lnTo>
                    <a:pt x="618186" y="1803042"/>
                  </a:lnTo>
                  <a:lnTo>
                    <a:pt x="476518" y="1841678"/>
                  </a:lnTo>
                  <a:lnTo>
                    <a:pt x="0" y="1030309"/>
                  </a:lnTo>
                  <a:lnTo>
                    <a:pt x="437882" y="231819"/>
                  </a:lnTo>
                  <a:lnTo>
                    <a:pt x="669701" y="12878"/>
                  </a:lnTo>
                  <a:lnTo>
                    <a:pt x="708338" y="0"/>
                  </a:lnTo>
                  <a:lnTo>
                    <a:pt x="837127" y="103031"/>
                  </a:lnTo>
                  <a:lnTo>
                    <a:pt x="953036" y="0"/>
                  </a:lnTo>
                  <a:close/>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1E57AC10-E24D-B634-3855-2C3E6A5E6928}"/>
                </a:ext>
              </a:extLst>
            </p:cNvPr>
            <p:cNvSpPr txBox="1"/>
            <p:nvPr/>
          </p:nvSpPr>
          <p:spPr>
            <a:xfrm rot="16200000">
              <a:off x="360899" y="7861307"/>
              <a:ext cx="2459574" cy="787523"/>
            </a:xfrm>
            <a:prstGeom prst="rect">
              <a:avLst/>
            </a:prstGeom>
            <a:noFill/>
          </p:spPr>
          <p:txBody>
            <a:bodyPr wrap="square" rtlCol="0">
              <a:spAutoFit/>
            </a:bodyPr>
            <a:lstStyle/>
            <a:p>
              <a:pPr>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金河村村民委员会和聚居点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8E10588F-C883-3008-02C2-ED4AB2EECAD7}"/>
                </a:ext>
              </a:extLst>
            </p:cNvPr>
            <p:cNvSpPr txBox="1"/>
            <p:nvPr/>
          </p:nvSpPr>
          <p:spPr>
            <a:xfrm rot="16200000">
              <a:off x="1273526" y="6892047"/>
              <a:ext cx="2801258" cy="458908"/>
            </a:xfrm>
            <a:prstGeom prst="rect">
              <a:avLst/>
            </a:prstGeom>
            <a:noFill/>
          </p:spPr>
          <p:txBody>
            <a:bodyPr wrap="square" rtlCol="0">
              <a:spAutoFit/>
            </a:bodyPr>
            <a:lstStyle/>
            <a:p>
              <a:pPr indent="457200">
                <a:lnSpc>
                  <a:spcPct val="150000"/>
                </a:lnSpc>
              </a:pPr>
              <a:r>
                <a:rPr lang="zh-CN" altLang="en-US" sz="1800" b="1" spc="275" dirty="0">
                  <a:solidFill>
                    <a:srgbClr val="F311D3"/>
                  </a:solidFill>
                  <a:effectLst>
                    <a:glow rad="38100">
                      <a:schemeClr val="bg1">
                        <a:alpha val="40000"/>
                      </a:schemeClr>
                    </a:glow>
                  </a:effectLst>
                  <a:latin typeface="微软雅黑" panose="020B0503020204020204" pitchFamily="34" charset="-122"/>
                  <a:ea typeface="微软雅黑" panose="020B0503020204020204" pitchFamily="34" charset="-122"/>
                </a:rPr>
                <a:t>踏水镇初级中学</a:t>
              </a:r>
              <a:endParaRPr lang="en-US" altLang="zh-CN" sz="1800" b="1" spc="275" dirty="0">
                <a:solidFill>
                  <a:srgbClr val="F311D3"/>
                </a:solidFill>
                <a:effectLst>
                  <a:glow rad="38100">
                    <a:schemeClr val="bg1">
                      <a:alpha val="40000"/>
                    </a:schemeClr>
                  </a:glow>
                </a:effectLst>
                <a:latin typeface="微软雅黑" panose="020B0503020204020204" pitchFamily="34" charset="-122"/>
                <a:ea typeface="微软雅黑" panose="020B0503020204020204" pitchFamily="34" charset="-122"/>
              </a:endParaRPr>
            </a:p>
          </p:txBody>
        </p:sp>
        <p:sp>
          <p:nvSpPr>
            <p:cNvPr id="24" name="任意多边形: 形状 23">
              <a:extLst>
                <a:ext uri="{FF2B5EF4-FFF2-40B4-BE49-F238E27FC236}">
                  <a16:creationId xmlns:a16="http://schemas.microsoft.com/office/drawing/2014/main" id="{9863C3B8-8006-9DD6-997A-801EB728AD69}"/>
                </a:ext>
              </a:extLst>
            </p:cNvPr>
            <p:cNvSpPr/>
            <p:nvPr/>
          </p:nvSpPr>
          <p:spPr>
            <a:xfrm>
              <a:off x="1756230" y="5805714"/>
              <a:ext cx="2485570" cy="2801257"/>
            </a:xfrm>
            <a:custGeom>
              <a:avLst/>
              <a:gdLst>
                <a:gd name="connsiteX0" fmla="*/ 2090057 w 2090057"/>
                <a:gd name="connsiteY0" fmla="*/ 1756229 h 2801257"/>
                <a:gd name="connsiteX1" fmla="*/ 2032000 w 2090057"/>
                <a:gd name="connsiteY1" fmla="*/ 113211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090057 w 2090057"/>
                <a:gd name="connsiteY0" fmla="*/ 1756229 h 2801257"/>
                <a:gd name="connsiteX1" fmla="*/ 2077720 w 2090057"/>
                <a:gd name="connsiteY1" fmla="*/ 85017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73942 w 2288177"/>
                <a:gd name="connsiteY9" fmla="*/ 1872343 h 2801257"/>
                <a:gd name="connsiteX10" fmla="*/ 2288177 w 2288177"/>
                <a:gd name="connsiteY10" fmla="*/ 153524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43462 w 2288177"/>
                <a:gd name="connsiteY9" fmla="*/ 1857103 h 2801257"/>
                <a:gd name="connsiteX10" fmla="*/ 2288177 w 228817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242457 w 224245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242457 w 2242457"/>
                <a:gd name="connsiteY11"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155371 w 2242457"/>
                <a:gd name="connsiteY11" fmla="*/ 1620611 h 2801257"/>
                <a:gd name="connsiteX12" fmla="*/ 2242457 w 2242457"/>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42457 w 2304596"/>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63320 w 2304596"/>
                <a:gd name="connsiteY12" fmla="*/ 1722211 h 2801257"/>
                <a:gd name="connsiteX13" fmla="*/ 2242457 w 2304596"/>
                <a:gd name="connsiteY13" fmla="*/ 1535249 h 2801257"/>
                <a:gd name="connsiteX0" fmla="*/ 2242457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242457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302782 w 2485570"/>
                <a:gd name="connsiteY13" fmla="*/ 1535249 h 280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85570" h="2801257">
                  <a:moveTo>
                    <a:pt x="2302782" y="1535249"/>
                  </a:moveTo>
                  <a:lnTo>
                    <a:pt x="2077720" y="850175"/>
                  </a:lnTo>
                  <a:lnTo>
                    <a:pt x="899885" y="0"/>
                  </a:lnTo>
                  <a:lnTo>
                    <a:pt x="478971" y="522515"/>
                  </a:lnTo>
                  <a:lnTo>
                    <a:pt x="101600" y="943429"/>
                  </a:lnTo>
                  <a:lnTo>
                    <a:pt x="0" y="1204686"/>
                  </a:lnTo>
                  <a:lnTo>
                    <a:pt x="1103085" y="2801257"/>
                  </a:lnTo>
                  <a:lnTo>
                    <a:pt x="1524000" y="2002972"/>
                  </a:lnTo>
                  <a:lnTo>
                    <a:pt x="1770742" y="1770743"/>
                  </a:lnTo>
                  <a:lnTo>
                    <a:pt x="1943462" y="1857103"/>
                  </a:lnTo>
                  <a:lnTo>
                    <a:pt x="2041071" y="1747611"/>
                  </a:lnTo>
                  <a:lnTo>
                    <a:pt x="2304596" y="1957161"/>
                  </a:lnTo>
                  <a:lnTo>
                    <a:pt x="2485570" y="1757136"/>
                  </a:lnTo>
                  <a:lnTo>
                    <a:pt x="2302782" y="1535249"/>
                  </a:lnTo>
                  <a:close/>
                </a:path>
              </a:pathLst>
            </a:custGeom>
            <a:noFill/>
            <a:ln w="38100">
              <a:solidFill>
                <a:srgbClr val="FF09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78A9CBDA-64C0-998C-89C7-4C9A262A3B9F}"/>
                </a:ext>
              </a:extLst>
            </p:cNvPr>
            <p:cNvSpPr txBox="1"/>
            <p:nvPr/>
          </p:nvSpPr>
          <p:spPr>
            <a:xfrm rot="16200000">
              <a:off x="1850144" y="7952049"/>
              <a:ext cx="2801258" cy="458908"/>
            </a:xfrm>
            <a:prstGeom prst="rect">
              <a:avLst/>
            </a:prstGeom>
            <a:noFill/>
          </p:spPr>
          <p:txBody>
            <a:bodyPr wrap="square" rtlCol="0">
              <a:spAutoFit/>
            </a:bodyPr>
            <a:lstStyle/>
            <a:p>
              <a:pPr indent="457200">
                <a:lnSpc>
                  <a:spcPct val="150000"/>
                </a:lnSpc>
              </a:pPr>
              <a:r>
                <a:rPr lang="zh-CN" altLang="en-US" sz="1800" b="1" spc="275" dirty="0">
                  <a:effectLst>
                    <a:glow rad="38100">
                      <a:schemeClr val="bg1">
                        <a:alpha val="40000"/>
                      </a:schemeClr>
                    </a:glow>
                  </a:effectLst>
                  <a:latin typeface="微软雅黑" panose="020B0503020204020204" pitchFamily="34" charset="-122"/>
                  <a:ea typeface="微软雅黑" panose="020B0503020204020204" pitchFamily="34" charset="-122"/>
                </a:rPr>
                <a:t>扩建位置</a:t>
              </a:r>
              <a:endParaRPr lang="en-US" altLang="zh-CN" sz="1800" b="1" spc="275" dirty="0">
                <a:effectLst>
                  <a:glow rad="38100">
                    <a:schemeClr val="bg1">
                      <a:alpha val="40000"/>
                    </a:schemeClr>
                  </a:glo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22301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项目所在地块及周边区域情况</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02</a:t>
            </a:r>
          </a:p>
        </p:txBody>
      </p:sp>
      <p:sp>
        <p:nvSpPr>
          <p:cNvPr id="7" name="文本框 6"/>
          <p:cNvSpPr txBox="1"/>
          <p:nvPr/>
        </p:nvSpPr>
        <p:spPr>
          <a:xfrm>
            <a:off x="6545943" y="1466169"/>
            <a:ext cx="8251145" cy="961289"/>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项目区域内大部分用地是坑塘水面和旱地，</a:t>
            </a:r>
            <a:r>
              <a:rPr lang="zh-CN" altLang="en-US" sz="2000" b="1" dirty="0">
                <a:latin typeface="微软雅黑" pitchFamily="34" charset="-122"/>
                <a:ea typeface="微软雅黑" pitchFamily="34" charset="-122"/>
              </a:rPr>
              <a:t>属于农林用地，</a:t>
            </a:r>
            <a:r>
              <a:rPr lang="zh-CN" altLang="en-US" sz="2000" dirty="0">
                <a:latin typeface="微软雅黑" pitchFamily="34" charset="-122"/>
                <a:ea typeface="微软雅黑" pitchFamily="34" charset="-122"/>
              </a:rPr>
              <a:t>面积为</a:t>
            </a:r>
            <a:r>
              <a:rPr lang="en-US" altLang="zh-CN" sz="2000" dirty="0">
                <a:latin typeface="微软雅黑" pitchFamily="34" charset="-122"/>
                <a:ea typeface="微软雅黑" pitchFamily="34" charset="-122"/>
              </a:rPr>
              <a:t>4283.38</a:t>
            </a:r>
            <a:r>
              <a:rPr lang="zh-CN" altLang="en-US" sz="2000" dirty="0">
                <a:latin typeface="微软雅黑" pitchFamily="34" charset="-122"/>
                <a:ea typeface="微软雅黑" pitchFamily="34" charset="-122"/>
              </a:rPr>
              <a:t>㎡。范围内各地类具体面积如下：</a:t>
            </a:r>
            <a:endParaRPr lang="en-US" altLang="zh-CN" sz="2000" dirty="0">
              <a:latin typeface="微软雅黑" pitchFamily="34" charset="-122"/>
              <a:ea typeface="微软雅黑" pitchFamily="34" charset="-122"/>
            </a:endParaRP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4" y="778314"/>
            <a:ext cx="790597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2.3</a:t>
            </a:r>
            <a:r>
              <a:rPr lang="zh-CN" altLang="en-US" sz="2000" dirty="0">
                <a:latin typeface="微软雅黑" pitchFamily="34" charset="-122"/>
                <a:ea typeface="微软雅黑" pitchFamily="34" charset="-122"/>
              </a:rPr>
              <a:t>项目选址用地现状</a:t>
            </a:r>
            <a:endParaRPr lang="en-US" altLang="zh-CN" sz="2000" dirty="0">
              <a:latin typeface="微软雅黑" pitchFamily="34" charset="-122"/>
              <a:ea typeface="微软雅黑" pitchFamily="34" charset="-122"/>
            </a:endParaRPr>
          </a:p>
        </p:txBody>
      </p:sp>
      <p:pic>
        <p:nvPicPr>
          <p:cNvPr id="3" name="图片 2">
            <a:extLst>
              <a:ext uri="{FF2B5EF4-FFF2-40B4-BE49-F238E27FC236}">
                <a16:creationId xmlns:a16="http://schemas.microsoft.com/office/drawing/2014/main" id="{AA79032B-F962-E997-958B-DA51DA2BFCF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31" t="2285" r="2378" b="1965"/>
          <a:stretch/>
        </p:blipFill>
        <p:spPr>
          <a:xfrm>
            <a:off x="322263" y="1440062"/>
            <a:ext cx="6326328" cy="9010224"/>
          </a:xfrm>
          <a:prstGeom prst="rect">
            <a:avLst/>
          </a:prstGeom>
        </p:spPr>
      </p:pic>
      <p:sp>
        <p:nvSpPr>
          <p:cNvPr id="10" name="任意多边形: 形状 9">
            <a:extLst>
              <a:ext uri="{FF2B5EF4-FFF2-40B4-BE49-F238E27FC236}">
                <a16:creationId xmlns:a16="http://schemas.microsoft.com/office/drawing/2014/main" id="{8905B3AE-3963-DFDB-6CA7-EFA035A9E188}"/>
              </a:ext>
            </a:extLst>
          </p:cNvPr>
          <p:cNvSpPr/>
          <p:nvPr/>
        </p:nvSpPr>
        <p:spPr>
          <a:xfrm>
            <a:off x="3706799" y="6147519"/>
            <a:ext cx="1234533" cy="1953826"/>
          </a:xfrm>
          <a:custGeom>
            <a:avLst/>
            <a:gdLst>
              <a:gd name="connsiteX0" fmla="*/ 679450 w 1117600"/>
              <a:gd name="connsiteY0" fmla="*/ 25400 h 1790700"/>
              <a:gd name="connsiteX1" fmla="*/ 793750 w 1117600"/>
              <a:gd name="connsiteY1" fmla="*/ 88900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679450 w 1117600"/>
              <a:gd name="connsiteY0" fmla="*/ 25400 h 1790700"/>
              <a:gd name="connsiteX1" fmla="*/ 829151 w 1117600"/>
              <a:gd name="connsiteY1" fmla="*/ 112501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717801 w 1117600"/>
              <a:gd name="connsiteY0" fmla="*/ 0 h 1815452"/>
              <a:gd name="connsiteX1" fmla="*/ 829151 w 1117600"/>
              <a:gd name="connsiteY1" fmla="*/ 137253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931903 w 1117600"/>
              <a:gd name="connsiteY2" fmla="*/ 129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47101"/>
              <a:gd name="connsiteY0" fmla="*/ 0 h 1815452"/>
              <a:gd name="connsiteX1" fmla="*/ 843902 w 1147101"/>
              <a:gd name="connsiteY1" fmla="*/ 116602 h 1815452"/>
              <a:gd name="connsiteX2" fmla="*/ 931903 w 1147101"/>
              <a:gd name="connsiteY2" fmla="*/ 12952 h 1815452"/>
              <a:gd name="connsiteX3" fmla="*/ 1147101 w 1147101"/>
              <a:gd name="connsiteY3" fmla="*/ 189151 h 1815452"/>
              <a:gd name="connsiteX4" fmla="*/ 831850 w 1147101"/>
              <a:gd name="connsiteY4" fmla="*/ 697852 h 1815452"/>
              <a:gd name="connsiteX5" fmla="*/ 831850 w 1147101"/>
              <a:gd name="connsiteY5" fmla="*/ 793102 h 1815452"/>
              <a:gd name="connsiteX6" fmla="*/ 774700 w 1147101"/>
              <a:gd name="connsiteY6" fmla="*/ 970902 h 1815452"/>
              <a:gd name="connsiteX7" fmla="*/ 685800 w 1147101"/>
              <a:gd name="connsiteY7" fmla="*/ 1129652 h 1815452"/>
              <a:gd name="connsiteX8" fmla="*/ 615950 w 1147101"/>
              <a:gd name="connsiteY8" fmla="*/ 1320152 h 1815452"/>
              <a:gd name="connsiteX9" fmla="*/ 584200 w 1147101"/>
              <a:gd name="connsiteY9" fmla="*/ 1459852 h 1815452"/>
              <a:gd name="connsiteX10" fmla="*/ 577850 w 1147101"/>
              <a:gd name="connsiteY10" fmla="*/ 1669402 h 1815452"/>
              <a:gd name="connsiteX11" fmla="*/ 577850 w 1147101"/>
              <a:gd name="connsiteY11" fmla="*/ 1707502 h 1815452"/>
              <a:gd name="connsiteX12" fmla="*/ 508000 w 1147101"/>
              <a:gd name="connsiteY12" fmla="*/ 1815452 h 1815452"/>
              <a:gd name="connsiteX13" fmla="*/ 0 w 1147101"/>
              <a:gd name="connsiteY13" fmla="*/ 1002652 h 1815452"/>
              <a:gd name="connsiteX14" fmla="*/ 717801 w 1147101"/>
              <a:gd name="connsiteY14" fmla="*/ 0 h 181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7101" h="1815452">
                <a:moveTo>
                  <a:pt x="717801" y="0"/>
                </a:moveTo>
                <a:lnTo>
                  <a:pt x="843902" y="116602"/>
                </a:lnTo>
                <a:lnTo>
                  <a:pt x="931903" y="12952"/>
                </a:lnTo>
                <a:lnTo>
                  <a:pt x="1147101" y="189151"/>
                </a:lnTo>
                <a:lnTo>
                  <a:pt x="831850" y="697852"/>
                </a:lnTo>
                <a:lnTo>
                  <a:pt x="831850" y="793102"/>
                </a:lnTo>
                <a:lnTo>
                  <a:pt x="774700" y="970902"/>
                </a:lnTo>
                <a:lnTo>
                  <a:pt x="685800" y="1129652"/>
                </a:lnTo>
                <a:lnTo>
                  <a:pt x="615950" y="1320152"/>
                </a:lnTo>
                <a:lnTo>
                  <a:pt x="584200" y="1459852"/>
                </a:lnTo>
                <a:lnTo>
                  <a:pt x="577850" y="1669402"/>
                </a:lnTo>
                <a:lnTo>
                  <a:pt x="577850" y="1707502"/>
                </a:lnTo>
                <a:lnTo>
                  <a:pt x="508000" y="1815452"/>
                </a:lnTo>
                <a:lnTo>
                  <a:pt x="0" y="1002652"/>
                </a:lnTo>
                <a:lnTo>
                  <a:pt x="717801" y="0"/>
                </a:lnTo>
                <a:close/>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a:extLst>
              <a:ext uri="{FF2B5EF4-FFF2-40B4-BE49-F238E27FC236}">
                <a16:creationId xmlns:a16="http://schemas.microsoft.com/office/drawing/2014/main" id="{40E7A875-D489-31CF-D2E5-03A924FFC359}"/>
              </a:ext>
            </a:extLst>
          </p:cNvPr>
          <p:cNvCxnSpPr/>
          <p:nvPr/>
        </p:nvCxnSpPr>
        <p:spPr>
          <a:xfrm>
            <a:off x="4583504" y="7060625"/>
            <a:ext cx="2655496" cy="0"/>
          </a:xfrm>
          <a:prstGeom prst="line">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id="{35CAA35F-8E52-3B6F-FAEC-AFB1BCEBA4C3}"/>
              </a:ext>
            </a:extLst>
          </p:cNvPr>
          <p:cNvSpPr/>
          <p:nvPr/>
        </p:nvSpPr>
        <p:spPr>
          <a:xfrm>
            <a:off x="7271659" y="6865259"/>
            <a:ext cx="1807947" cy="420914"/>
          </a:xfrm>
          <a:prstGeom prst="rect">
            <a:avLst/>
          </a:prstGeom>
          <a:solidFill>
            <a:srgbClr val="FF0000">
              <a:alpha val="6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项目选址范围</a:t>
            </a:r>
          </a:p>
        </p:txBody>
      </p:sp>
      <p:sp>
        <p:nvSpPr>
          <p:cNvPr id="19" name="矩形 18">
            <a:extLst>
              <a:ext uri="{FF2B5EF4-FFF2-40B4-BE49-F238E27FC236}">
                <a16:creationId xmlns:a16="http://schemas.microsoft.com/office/drawing/2014/main" id="{90C7D7C9-A449-EACF-0D97-AF44A1712815}"/>
              </a:ext>
            </a:extLst>
          </p:cNvPr>
          <p:cNvSpPr/>
          <p:nvPr/>
        </p:nvSpPr>
        <p:spPr>
          <a:xfrm>
            <a:off x="6700502" y="9934935"/>
            <a:ext cx="923791" cy="302332"/>
          </a:xfrm>
          <a:prstGeom prst="rect">
            <a:avLst/>
          </a:prstGeom>
          <a:solidFill>
            <a:srgbClr val="FFFBB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E46349F0-4D50-BB17-571A-CC266455B48C}"/>
              </a:ext>
            </a:extLst>
          </p:cNvPr>
          <p:cNvSpPr txBox="1"/>
          <p:nvPr/>
        </p:nvSpPr>
        <p:spPr>
          <a:xfrm>
            <a:off x="7393439" y="9398439"/>
            <a:ext cx="1920294" cy="499624"/>
          </a:xfrm>
          <a:prstGeom prst="rect">
            <a:avLst/>
          </a:prstGeom>
          <a:noFill/>
        </p:spPr>
        <p:txBody>
          <a:bodyPr wrap="square" rtlCol="0">
            <a:spAutoFit/>
          </a:bodyPr>
          <a:lstStyle/>
          <a:p>
            <a:pPr indent="457200">
              <a:lnSpc>
                <a:spcPct val="150000"/>
              </a:lnSpc>
            </a:pPr>
            <a:r>
              <a:rPr lang="zh-CN" altLang="en-US" sz="2000" spc="275" dirty="0">
                <a:latin typeface="微软雅黑" panose="020B0503020204020204" pitchFamily="34" charset="-122"/>
                <a:ea typeface="微软雅黑" panose="020B0503020204020204" pitchFamily="34" charset="-122"/>
              </a:rPr>
              <a:t>坑塘水面</a:t>
            </a:r>
            <a:endParaRPr lang="en-US" altLang="zh-CN" sz="2000" spc="275" dirty="0">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a16="http://schemas.microsoft.com/office/drawing/2014/main" id="{42FA2ABA-9978-2B05-9296-8BEBCF7529A6}"/>
              </a:ext>
            </a:extLst>
          </p:cNvPr>
          <p:cNvSpPr/>
          <p:nvPr/>
        </p:nvSpPr>
        <p:spPr>
          <a:xfrm>
            <a:off x="6700502" y="9541567"/>
            <a:ext cx="910912" cy="298117"/>
          </a:xfrm>
          <a:prstGeom prst="rect">
            <a:avLst/>
          </a:prstGeom>
          <a:solidFill>
            <a:srgbClr val="90AACF"/>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F7E33CFB-F3CF-386A-B47D-90F539C3FEC6}"/>
              </a:ext>
            </a:extLst>
          </p:cNvPr>
          <p:cNvSpPr txBox="1"/>
          <p:nvPr/>
        </p:nvSpPr>
        <p:spPr>
          <a:xfrm>
            <a:off x="7392988" y="9824071"/>
            <a:ext cx="2112962" cy="499624"/>
          </a:xfrm>
          <a:prstGeom prst="rect">
            <a:avLst/>
          </a:prstGeom>
          <a:noFill/>
        </p:spPr>
        <p:txBody>
          <a:bodyPr wrap="square" rtlCol="0">
            <a:spAutoFit/>
          </a:bodyPr>
          <a:lstStyle/>
          <a:p>
            <a:pPr indent="457200">
              <a:lnSpc>
                <a:spcPct val="150000"/>
              </a:lnSpc>
            </a:pPr>
            <a:r>
              <a:rPr lang="zh-CN" altLang="en-US" sz="2000" spc="275" dirty="0">
                <a:latin typeface="微软雅黑" panose="020B0503020204020204" pitchFamily="34" charset="-122"/>
                <a:ea typeface="微软雅黑" panose="020B0503020204020204" pitchFamily="34" charset="-122"/>
              </a:rPr>
              <a:t>旱地</a:t>
            </a:r>
            <a:endParaRPr lang="en-US" altLang="zh-CN" sz="2000" spc="275" dirty="0">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a16="http://schemas.microsoft.com/office/drawing/2014/main" id="{1D27D020-0894-3B38-D165-F21CD173DC25}"/>
              </a:ext>
            </a:extLst>
          </p:cNvPr>
          <p:cNvSpPr/>
          <p:nvPr/>
        </p:nvSpPr>
        <p:spPr>
          <a:xfrm>
            <a:off x="6700502" y="9138607"/>
            <a:ext cx="910912" cy="298117"/>
          </a:xfrm>
          <a:prstGeom prst="rect">
            <a:avLst/>
          </a:prstGeom>
          <a:solidFill>
            <a:srgbClr val="F1A4B4"/>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A59880BF-358B-BEC4-AB21-00E7E4D0CA03}"/>
              </a:ext>
            </a:extLst>
          </p:cNvPr>
          <p:cNvSpPr txBox="1"/>
          <p:nvPr/>
        </p:nvSpPr>
        <p:spPr>
          <a:xfrm>
            <a:off x="7392987" y="8970261"/>
            <a:ext cx="2626775" cy="499624"/>
          </a:xfrm>
          <a:prstGeom prst="rect">
            <a:avLst/>
          </a:prstGeom>
          <a:noFill/>
        </p:spPr>
        <p:txBody>
          <a:bodyPr wrap="square" rtlCol="0">
            <a:spAutoFit/>
          </a:bodyPr>
          <a:lstStyle/>
          <a:p>
            <a:pPr indent="457200">
              <a:lnSpc>
                <a:spcPct val="150000"/>
              </a:lnSpc>
            </a:pPr>
            <a:r>
              <a:rPr lang="zh-CN" altLang="en-US" sz="2000" spc="275" dirty="0">
                <a:latin typeface="微软雅黑" panose="020B0503020204020204" pitchFamily="34" charset="-122"/>
                <a:ea typeface="微软雅黑" panose="020B0503020204020204" pitchFamily="34" charset="-122"/>
              </a:rPr>
              <a:t>科教文卫用地</a:t>
            </a:r>
            <a:endParaRPr lang="en-US" altLang="zh-CN" sz="2000" spc="275" dirty="0">
              <a:latin typeface="微软雅黑" panose="020B0503020204020204" pitchFamily="34" charset="-122"/>
              <a:ea typeface="微软雅黑" panose="020B0503020204020204" pitchFamily="34" charset="-122"/>
            </a:endParaRPr>
          </a:p>
        </p:txBody>
      </p:sp>
      <p:graphicFrame>
        <p:nvGraphicFramePr>
          <p:cNvPr id="2" name="表格 1">
            <a:extLst>
              <a:ext uri="{FF2B5EF4-FFF2-40B4-BE49-F238E27FC236}">
                <a16:creationId xmlns:a16="http://schemas.microsoft.com/office/drawing/2014/main" id="{702D5CED-D7E3-D5FB-9274-41FA4DA2CBB1}"/>
              </a:ext>
            </a:extLst>
          </p:cNvPr>
          <p:cNvGraphicFramePr>
            <a:graphicFrameLocks noGrp="1"/>
          </p:cNvGraphicFramePr>
          <p:nvPr>
            <p:extLst>
              <p:ext uri="{D42A27DB-BD31-4B8C-83A1-F6EECF244321}">
                <p14:modId xmlns:p14="http://schemas.microsoft.com/office/powerpoint/2010/main" val="2122723786"/>
              </p:ext>
            </p:extLst>
          </p:nvPr>
        </p:nvGraphicFramePr>
        <p:xfrm>
          <a:off x="6865257" y="2541360"/>
          <a:ext cx="7663543" cy="1406525"/>
        </p:xfrm>
        <a:graphic>
          <a:graphicData uri="http://schemas.openxmlformats.org/drawingml/2006/table">
            <a:tbl>
              <a:tblPr firstRow="1" firstCol="1" bandRow="1">
                <a:tableStyleId>{5C22544A-7EE6-4342-B048-85BDC9FD1C3A}</a:tableStyleId>
              </a:tblPr>
              <a:tblGrid>
                <a:gridCol w="3284374">
                  <a:extLst>
                    <a:ext uri="{9D8B030D-6E8A-4147-A177-3AD203B41FA5}">
                      <a16:colId xmlns:a16="http://schemas.microsoft.com/office/drawing/2014/main" val="1438521300"/>
                    </a:ext>
                  </a:extLst>
                </a:gridCol>
                <a:gridCol w="4379169">
                  <a:extLst>
                    <a:ext uri="{9D8B030D-6E8A-4147-A177-3AD203B41FA5}">
                      <a16:colId xmlns:a16="http://schemas.microsoft.com/office/drawing/2014/main" val="621018876"/>
                    </a:ext>
                  </a:extLst>
                </a:gridCol>
              </a:tblGrid>
              <a:tr h="281305">
                <a:tc>
                  <a:txBody>
                    <a:bodyPr/>
                    <a:lstStyle/>
                    <a:p>
                      <a:pPr algn="ctr" fontAlgn="ctr"/>
                      <a:r>
                        <a:rPr lang="zh-CN" altLang="en-US" sz="1600" u="none" strike="noStrike">
                          <a:effectLst/>
                        </a:rPr>
                        <a:t>地类名称</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zh-CN" altLang="en-US" sz="1600" u="none" strike="noStrike" dirty="0">
                          <a:effectLst/>
                        </a:rPr>
                        <a:t>面积（㎡）</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892058408"/>
                  </a:ext>
                </a:extLst>
              </a:tr>
              <a:tr h="281305">
                <a:tc>
                  <a:txBody>
                    <a:bodyPr/>
                    <a:lstStyle/>
                    <a:p>
                      <a:pPr algn="ctr" fontAlgn="ctr"/>
                      <a:r>
                        <a:rPr lang="zh-CN" altLang="en-US" sz="1600" u="none" strike="noStrike">
                          <a:effectLst/>
                        </a:rPr>
                        <a:t>旱地</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600" b="0" i="0" u="none" strike="noStrike" dirty="0">
                          <a:solidFill>
                            <a:srgbClr val="000000"/>
                          </a:solidFill>
                          <a:effectLst/>
                          <a:latin typeface="等线" panose="02010600030101010101" pitchFamily="2" charset="-122"/>
                          <a:ea typeface="等线" panose="02010600030101010101" pitchFamily="2" charset="-122"/>
                        </a:rPr>
                        <a:t>1035.54</a:t>
                      </a:r>
                    </a:p>
                  </a:txBody>
                  <a:tcPr marL="9525" marR="9525" marT="9525" marB="0" anchor="ctr"/>
                </a:tc>
                <a:extLst>
                  <a:ext uri="{0D108BD9-81ED-4DB2-BD59-A6C34878D82A}">
                    <a16:rowId xmlns:a16="http://schemas.microsoft.com/office/drawing/2014/main" val="1427899348"/>
                  </a:ext>
                </a:extLst>
              </a:tr>
              <a:tr h="281305">
                <a:tc>
                  <a:txBody>
                    <a:bodyPr/>
                    <a:lstStyle/>
                    <a:p>
                      <a:pPr algn="ctr" fontAlgn="ctr"/>
                      <a:r>
                        <a:rPr lang="zh-CN" altLang="en-US" sz="1600" u="none" strike="noStrike">
                          <a:effectLst/>
                        </a:rPr>
                        <a:t>坑塘水面</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600" u="none" strike="noStrike" dirty="0">
                          <a:effectLst/>
                        </a:rPr>
                        <a:t>3047.62</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900201195"/>
                  </a:ext>
                </a:extLst>
              </a:tr>
              <a:tr h="281305">
                <a:tc>
                  <a:txBody>
                    <a:bodyPr/>
                    <a:lstStyle/>
                    <a:p>
                      <a:pPr algn="ctr" fontAlgn="ctr"/>
                      <a:r>
                        <a:rPr lang="zh-CN" altLang="en-US" sz="1600" u="none" strike="noStrike">
                          <a:effectLst/>
                        </a:rPr>
                        <a:t>科教文卫用地</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600" b="0" i="0" u="none" strike="noStrike" dirty="0">
                          <a:solidFill>
                            <a:srgbClr val="000000"/>
                          </a:solidFill>
                          <a:effectLst/>
                          <a:latin typeface="等线" panose="02010600030101010101" pitchFamily="2" charset="-122"/>
                          <a:ea typeface="等线" panose="02010600030101010101" pitchFamily="2" charset="-122"/>
                        </a:rPr>
                        <a:t>59.46</a:t>
                      </a:r>
                    </a:p>
                  </a:txBody>
                  <a:tcPr marL="9525" marR="9525" marT="9525" marB="0" anchor="ctr"/>
                </a:tc>
                <a:extLst>
                  <a:ext uri="{0D108BD9-81ED-4DB2-BD59-A6C34878D82A}">
                    <a16:rowId xmlns:a16="http://schemas.microsoft.com/office/drawing/2014/main" val="3575265442"/>
                  </a:ext>
                </a:extLst>
              </a:tr>
              <a:tr h="281305">
                <a:tc>
                  <a:txBody>
                    <a:bodyPr/>
                    <a:lstStyle/>
                    <a:p>
                      <a:pPr algn="ctr" fontAlgn="ctr"/>
                      <a:r>
                        <a:rPr lang="zh-CN" altLang="en-US" sz="1600" u="none" strike="noStrike">
                          <a:effectLst/>
                        </a:rPr>
                        <a:t>农村道路</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600" b="0" i="0" u="none" strike="noStrike" dirty="0">
                          <a:solidFill>
                            <a:srgbClr val="000000"/>
                          </a:solidFill>
                          <a:effectLst/>
                          <a:latin typeface="等线" panose="02010600030101010101" pitchFamily="2" charset="-122"/>
                          <a:ea typeface="等线" panose="02010600030101010101" pitchFamily="2" charset="-122"/>
                        </a:rPr>
                        <a:t>140.75</a:t>
                      </a:r>
                    </a:p>
                  </a:txBody>
                  <a:tcPr marL="9525" marR="9525" marT="9525" marB="0" anchor="ctr"/>
                </a:tc>
                <a:extLst>
                  <a:ext uri="{0D108BD9-81ED-4DB2-BD59-A6C34878D82A}">
                    <a16:rowId xmlns:a16="http://schemas.microsoft.com/office/drawing/2014/main" val="3411250106"/>
                  </a:ext>
                </a:extLst>
              </a:tr>
            </a:tbl>
          </a:graphicData>
        </a:graphic>
      </p:graphicFrame>
      <p:sp>
        <p:nvSpPr>
          <p:cNvPr id="20" name="矩形 19">
            <a:extLst>
              <a:ext uri="{FF2B5EF4-FFF2-40B4-BE49-F238E27FC236}">
                <a16:creationId xmlns:a16="http://schemas.microsoft.com/office/drawing/2014/main" id="{FA96112D-E28F-7F75-3EDD-46B72270D04E}"/>
              </a:ext>
            </a:extLst>
          </p:cNvPr>
          <p:cNvSpPr/>
          <p:nvPr/>
        </p:nvSpPr>
        <p:spPr>
          <a:xfrm>
            <a:off x="6700502" y="8730282"/>
            <a:ext cx="910912" cy="298117"/>
          </a:xfrm>
          <a:prstGeom prst="rect">
            <a:avLst/>
          </a:prstGeom>
          <a:solidFill>
            <a:srgbClr val="A9A9A9"/>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64C16D3A-2CDE-02D2-5967-21BE16290AD6}"/>
              </a:ext>
            </a:extLst>
          </p:cNvPr>
          <p:cNvSpPr txBox="1"/>
          <p:nvPr/>
        </p:nvSpPr>
        <p:spPr>
          <a:xfrm>
            <a:off x="7392988" y="8561936"/>
            <a:ext cx="2112962" cy="499624"/>
          </a:xfrm>
          <a:prstGeom prst="rect">
            <a:avLst/>
          </a:prstGeom>
          <a:noFill/>
        </p:spPr>
        <p:txBody>
          <a:bodyPr wrap="square" rtlCol="0">
            <a:spAutoFit/>
          </a:bodyPr>
          <a:lstStyle/>
          <a:p>
            <a:pPr indent="457200">
              <a:lnSpc>
                <a:spcPct val="150000"/>
              </a:lnSpc>
            </a:pPr>
            <a:r>
              <a:rPr lang="zh-CN" altLang="en-US" sz="2000" spc="275" dirty="0">
                <a:latin typeface="微软雅黑" panose="020B0503020204020204" pitchFamily="34" charset="-122"/>
                <a:ea typeface="微软雅黑" panose="020B0503020204020204" pitchFamily="34" charset="-122"/>
              </a:rPr>
              <a:t>农村道路</a:t>
            </a:r>
            <a:endParaRPr lang="en-US" altLang="zh-CN" sz="2000" spc="275"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00277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3108787"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项目建设的必要性</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03</a:t>
            </a:r>
          </a:p>
        </p:txBody>
      </p:sp>
      <p:sp>
        <p:nvSpPr>
          <p:cNvPr id="2" name="文本框 1">
            <a:extLst>
              <a:ext uri="{FF2B5EF4-FFF2-40B4-BE49-F238E27FC236}">
                <a16:creationId xmlns:a16="http://schemas.microsoft.com/office/drawing/2014/main" id="{B9876730-AA99-8444-66C8-9D1C4885065B}"/>
              </a:ext>
            </a:extLst>
          </p:cNvPr>
          <p:cNvSpPr txBox="1"/>
          <p:nvPr/>
        </p:nvSpPr>
        <p:spPr>
          <a:xfrm>
            <a:off x="322263" y="1161371"/>
            <a:ext cx="9097508" cy="499624"/>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en-US" altLang="zh-CN" sz="2000" b="1" dirty="0">
                <a:latin typeface="微软雅黑" pitchFamily="34" charset="-122"/>
                <a:ea typeface="微软雅黑" pitchFamily="34" charset="-122"/>
              </a:rPr>
              <a:t>1</a:t>
            </a:r>
            <a:r>
              <a:rPr lang="zh-CN" altLang="en-US" sz="2000" b="1" dirty="0">
                <a:latin typeface="微软雅黑" pitchFamily="34" charset="-122"/>
                <a:ea typeface="微软雅黑" pitchFamily="34" charset="-122"/>
              </a:rPr>
              <a:t>、满足乡镇行政区划和村级建制调整改革后的就读需求的必要</a:t>
            </a:r>
            <a:endParaRPr lang="en-US" altLang="zh-CN" sz="2000" b="1" dirty="0">
              <a:latin typeface="微软雅黑" pitchFamily="34" charset="-122"/>
              <a:ea typeface="微软雅黑" pitchFamily="34" charset="-122"/>
            </a:endParaRPr>
          </a:p>
        </p:txBody>
      </p:sp>
      <p:sp>
        <p:nvSpPr>
          <p:cNvPr id="3" name="文本框 2">
            <a:extLst>
              <a:ext uri="{FF2B5EF4-FFF2-40B4-BE49-F238E27FC236}">
                <a16:creationId xmlns:a16="http://schemas.microsoft.com/office/drawing/2014/main" id="{A8D330C2-57F5-D905-C587-9218D1F94793}"/>
              </a:ext>
            </a:extLst>
          </p:cNvPr>
          <p:cNvSpPr txBox="1"/>
          <p:nvPr/>
        </p:nvSpPr>
        <p:spPr>
          <a:xfrm>
            <a:off x="322263" y="1707496"/>
            <a:ext cx="14474825" cy="2346283"/>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2020</a:t>
            </a:r>
            <a:r>
              <a:rPr lang="zh-CN" altLang="en-US" sz="2000" dirty="0">
                <a:latin typeface="微软雅黑" pitchFamily="34" charset="-122"/>
                <a:ea typeface="微软雅黑" pitchFamily="34" charset="-122"/>
              </a:rPr>
              <a:t>年乡镇行政区划和村级建制调整改革后，原碧山乡和踏水镇合并为一个镇，按照</a:t>
            </a:r>
            <a:r>
              <a:rPr lang="zh-CN" altLang="en-US" sz="2000" dirty="0">
                <a:solidFill>
                  <a:srgbClr val="FF0000"/>
                </a:solidFill>
                <a:latin typeface="微软雅黑" pitchFamily="34" charset="-122"/>
                <a:ea typeface="微软雅黑" pitchFamily="34" charset="-122"/>
              </a:rPr>
              <a:t>沙湾区教育局中小学学校布局调整方案和“十四五”教育专项规划</a:t>
            </a:r>
            <a:r>
              <a:rPr lang="zh-CN" altLang="en-US" sz="2000" dirty="0">
                <a:latin typeface="微软雅黑" pitchFamily="34" charset="-122"/>
                <a:ea typeface="微软雅黑" pitchFamily="34" charset="-122"/>
              </a:rPr>
              <a:t>，太平中学、沫江学校、碧山学校逐年初中不再招生，现辖区内初中学生并入踏水中学就读，预估布局调整后踏水中学新增片区学生</a:t>
            </a:r>
            <a:r>
              <a:rPr lang="en-US" altLang="zh-CN" sz="2000" dirty="0">
                <a:latin typeface="微软雅黑" pitchFamily="34" charset="-122"/>
                <a:ea typeface="微软雅黑" pitchFamily="34" charset="-122"/>
              </a:rPr>
              <a:t>200</a:t>
            </a:r>
            <a:r>
              <a:rPr lang="zh-CN" altLang="en-US" sz="2000" dirty="0">
                <a:latin typeface="微软雅黑" pitchFamily="34" charset="-122"/>
                <a:ea typeface="微软雅黑" pitchFamily="34" charset="-122"/>
              </a:rPr>
              <a:t>人。随着教学质量的不断提升，就读踏水中学的需求越来越多，现有硬件条件无法满足最基本的办学要求，急需扩大踏水中学办学规模和改善办学条件。</a:t>
            </a:r>
          </a:p>
          <a:p>
            <a:pPr indent="457200">
              <a:lnSpc>
                <a:spcPct val="150000"/>
              </a:lnSpc>
            </a:pPr>
            <a:r>
              <a:rPr lang="zh-CN" altLang="en-US" sz="2000" dirty="0">
                <a:latin typeface="微软雅黑" pitchFamily="34" charset="-122"/>
                <a:ea typeface="微软雅黑" pitchFamily="34" charset="-122"/>
              </a:rPr>
              <a:t>因此，为满足乡镇行政区划和村级建制调整改革后学生的就读需求，扩建踏水中学是有必要的。</a:t>
            </a:r>
            <a:endParaRPr lang="en-US" altLang="zh-CN" sz="2000" dirty="0">
              <a:latin typeface="微软雅黑" pitchFamily="34" charset="-122"/>
              <a:ea typeface="微软雅黑" pitchFamily="34" charset="-122"/>
            </a:endParaRPr>
          </a:p>
        </p:txBody>
      </p:sp>
      <p:sp>
        <p:nvSpPr>
          <p:cNvPr id="38" name="文本框 37">
            <a:extLst>
              <a:ext uri="{FF2B5EF4-FFF2-40B4-BE49-F238E27FC236}">
                <a16:creationId xmlns:a16="http://schemas.microsoft.com/office/drawing/2014/main" id="{0EFEC8CF-82E6-EED6-7C08-1ADFA5EAE30E}"/>
              </a:ext>
            </a:extLst>
          </p:cNvPr>
          <p:cNvSpPr txBox="1"/>
          <p:nvPr/>
        </p:nvSpPr>
        <p:spPr>
          <a:xfrm>
            <a:off x="543747" y="8976380"/>
            <a:ext cx="2926914" cy="510747"/>
          </a:xfrm>
          <a:prstGeom prst="rect">
            <a:avLst/>
          </a:prstGeom>
          <a:noFill/>
        </p:spPr>
        <p:txBody>
          <a:bodyPr wrap="square" rtlCol="0">
            <a:spAutoFit/>
          </a:bodyPr>
          <a:lstStyle/>
          <a:p>
            <a:pPr indent="457200">
              <a:lnSpc>
                <a:spcPct val="150000"/>
              </a:lnSpc>
            </a:pPr>
            <a:r>
              <a:rPr lang="zh-CN" altLang="en-US" sz="2000" b="1" dirty="0">
                <a:solidFill>
                  <a:schemeClr val="bg1"/>
                </a:solidFill>
                <a:latin typeface="微软雅黑" pitchFamily="34" charset="-122"/>
                <a:ea typeface="微软雅黑" pitchFamily="34" charset="-122"/>
              </a:rPr>
              <a:t>沙湾区场镇</a:t>
            </a:r>
            <a:endParaRPr lang="en-US" altLang="zh-CN" sz="2000" b="1" dirty="0">
              <a:solidFill>
                <a:schemeClr val="bg1"/>
              </a:solidFill>
              <a:latin typeface="微软雅黑" pitchFamily="34" charset="-122"/>
              <a:ea typeface="微软雅黑" pitchFamily="34" charset="-122"/>
            </a:endParaRPr>
          </a:p>
        </p:txBody>
      </p:sp>
      <p:pic>
        <p:nvPicPr>
          <p:cNvPr id="52" name="图片 51">
            <a:extLst>
              <a:ext uri="{FF2B5EF4-FFF2-40B4-BE49-F238E27FC236}">
                <a16:creationId xmlns:a16="http://schemas.microsoft.com/office/drawing/2014/main" id="{6F9697CF-7D2D-A4C3-FB78-CF5EB7BEAFC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509"/>
          <a:stretch/>
        </p:blipFill>
        <p:spPr>
          <a:xfrm>
            <a:off x="906907" y="4102099"/>
            <a:ext cx="4579086" cy="6386513"/>
          </a:xfrm>
          <a:prstGeom prst="rect">
            <a:avLst/>
          </a:prstGeom>
        </p:spPr>
      </p:pic>
      <p:pic>
        <p:nvPicPr>
          <p:cNvPr id="54" name="图片 53">
            <a:extLst>
              <a:ext uri="{FF2B5EF4-FFF2-40B4-BE49-F238E27FC236}">
                <a16:creationId xmlns:a16="http://schemas.microsoft.com/office/drawing/2014/main" id="{A1C437F5-159E-7A45-1672-3893F5EA48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6794" y="4167429"/>
            <a:ext cx="4743992" cy="6524384"/>
          </a:xfrm>
          <a:prstGeom prst="rect">
            <a:avLst/>
          </a:prstGeom>
        </p:spPr>
      </p:pic>
    </p:spTree>
    <p:extLst>
      <p:ext uri="{BB962C8B-B14F-4D97-AF65-F5344CB8AC3E}">
        <p14:creationId xmlns:p14="http://schemas.microsoft.com/office/powerpoint/2010/main" val="2077725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5C54499C-75FE-5AD8-EE07-A174633B64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238" y="6335074"/>
            <a:ext cx="6351361" cy="3943989"/>
          </a:xfrm>
          <a:prstGeom prst="rect">
            <a:avLst/>
          </a:prstGeom>
        </p:spPr>
      </p:pic>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3108787"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项目建设的必要性</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03</a:t>
            </a:r>
          </a:p>
        </p:txBody>
      </p:sp>
      <p:sp>
        <p:nvSpPr>
          <p:cNvPr id="7" name="文本框 6"/>
          <p:cNvSpPr txBox="1"/>
          <p:nvPr/>
        </p:nvSpPr>
        <p:spPr>
          <a:xfrm>
            <a:off x="322263" y="1161371"/>
            <a:ext cx="8538402" cy="499624"/>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en-US" altLang="zh-CN" sz="2000" b="1" dirty="0">
                <a:latin typeface="微软雅黑" pitchFamily="34" charset="-122"/>
                <a:ea typeface="微软雅黑" pitchFamily="34" charset="-122"/>
              </a:rPr>
              <a:t>2</a:t>
            </a:r>
            <a:r>
              <a:rPr lang="zh-CN" altLang="en-US" sz="2000" b="1" dirty="0">
                <a:latin typeface="微软雅黑" pitchFamily="34" charset="-122"/>
                <a:ea typeface="微软雅黑" pitchFamily="34" charset="-122"/>
              </a:rPr>
              <a:t>、消除学校占地面积不达标，提高办学水平和教育教学质量的必要</a:t>
            </a:r>
            <a:endParaRPr lang="en-US" altLang="zh-CN" sz="2000" b="1" dirty="0">
              <a:latin typeface="微软雅黑" pitchFamily="34" charset="-122"/>
              <a:ea typeface="微软雅黑" pitchFamily="34" charset="-122"/>
            </a:endParaRPr>
          </a:p>
        </p:txBody>
      </p:sp>
      <p:sp>
        <p:nvSpPr>
          <p:cNvPr id="2" name="文本框 1">
            <a:extLst>
              <a:ext uri="{FF2B5EF4-FFF2-40B4-BE49-F238E27FC236}">
                <a16:creationId xmlns:a16="http://schemas.microsoft.com/office/drawing/2014/main" id="{3E022C19-0D09-606C-9AF3-EE5820DBA9A6}"/>
              </a:ext>
            </a:extLst>
          </p:cNvPr>
          <p:cNvSpPr txBox="1"/>
          <p:nvPr/>
        </p:nvSpPr>
        <p:spPr>
          <a:xfrm>
            <a:off x="218941" y="1707496"/>
            <a:ext cx="14578147" cy="4654608"/>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根据第三次土地变更调查结果，现踏水中学占地</a:t>
            </a:r>
            <a:r>
              <a:rPr lang="en-US" altLang="zh-CN" sz="2000" dirty="0">
                <a:latin typeface="微软雅黑" pitchFamily="34" charset="-122"/>
                <a:ea typeface="微软雅黑" pitchFamily="34" charset="-122"/>
              </a:rPr>
              <a:t>17796</a:t>
            </a:r>
            <a:r>
              <a:rPr lang="zh-CN" altLang="en-US" sz="2000" dirty="0">
                <a:latin typeface="微软雅黑" pitchFamily="34" charset="-122"/>
                <a:ea typeface="微软雅黑" pitchFamily="34" charset="-122"/>
              </a:rPr>
              <a:t>㎡。校内</a:t>
            </a:r>
            <a:r>
              <a:rPr lang="zh-CN" altLang="zh-CN" sz="2000" dirty="0">
                <a:latin typeface="微软雅黑" pitchFamily="34" charset="-122"/>
                <a:ea typeface="微软雅黑" pitchFamily="34" charset="-122"/>
              </a:rPr>
              <a:t>现有</a:t>
            </a:r>
            <a:r>
              <a:rPr lang="en-US" altLang="zh-CN" sz="2000" dirty="0">
                <a:latin typeface="微软雅黑" pitchFamily="34" charset="-122"/>
                <a:ea typeface="微软雅黑" pitchFamily="34" charset="-122"/>
              </a:rPr>
              <a:t>12</a:t>
            </a:r>
            <a:r>
              <a:rPr lang="zh-CN" altLang="zh-CN" sz="2000" dirty="0">
                <a:latin typeface="微软雅黑" pitchFamily="34" charset="-122"/>
                <a:ea typeface="微软雅黑" pitchFamily="34" charset="-122"/>
              </a:rPr>
              <a:t>个教学班，学生</a:t>
            </a:r>
            <a:r>
              <a:rPr lang="en-US" altLang="zh-CN" sz="2000" dirty="0">
                <a:latin typeface="微软雅黑" pitchFamily="34" charset="-122"/>
                <a:ea typeface="微软雅黑" pitchFamily="34" charset="-122"/>
              </a:rPr>
              <a:t>623</a:t>
            </a:r>
            <a:r>
              <a:rPr lang="zh-CN" altLang="zh-CN" sz="2000" dirty="0">
                <a:latin typeface="微软雅黑" pitchFamily="34" charset="-122"/>
                <a:ea typeface="微软雅黑" pitchFamily="34" charset="-122"/>
              </a:rPr>
              <a:t>人，寄宿生</a:t>
            </a:r>
            <a:r>
              <a:rPr lang="en-US" altLang="zh-CN" sz="2000" dirty="0">
                <a:latin typeface="微软雅黑" pitchFamily="34" charset="-122"/>
                <a:ea typeface="微软雅黑" pitchFamily="34" charset="-122"/>
              </a:rPr>
              <a:t>586</a:t>
            </a:r>
            <a:r>
              <a:rPr lang="zh-CN" altLang="zh-CN" sz="2000" dirty="0">
                <a:latin typeface="微软雅黑" pitchFamily="34" charset="-122"/>
                <a:ea typeface="微软雅黑" pitchFamily="34" charset="-122"/>
              </a:rPr>
              <a:t>人，专任教师</a:t>
            </a:r>
            <a:r>
              <a:rPr lang="en-US" altLang="zh-CN" sz="2000" dirty="0">
                <a:latin typeface="微软雅黑" pitchFamily="34" charset="-122"/>
                <a:ea typeface="微软雅黑" pitchFamily="34" charset="-122"/>
              </a:rPr>
              <a:t>51</a:t>
            </a:r>
            <a:r>
              <a:rPr lang="zh-CN" altLang="zh-CN" sz="2000" dirty="0">
                <a:latin typeface="微软雅黑" pitchFamily="34" charset="-122"/>
                <a:ea typeface="微软雅黑" pitchFamily="34" charset="-122"/>
              </a:rPr>
              <a:t>人。</a:t>
            </a:r>
            <a:r>
              <a:rPr lang="zh-CN" altLang="en-US" sz="2000" dirty="0">
                <a:solidFill>
                  <a:srgbClr val="FF0000"/>
                </a:solidFill>
                <a:latin typeface="微软雅黑" pitchFamily="34" charset="-122"/>
                <a:ea typeface="微软雅黑" pitchFamily="34" charset="-122"/>
              </a:rPr>
              <a:t>现生均用地面积为</a:t>
            </a:r>
            <a:r>
              <a:rPr lang="en-US" altLang="zh-CN" sz="2000" dirty="0">
                <a:solidFill>
                  <a:srgbClr val="FF0000"/>
                </a:solidFill>
                <a:latin typeface="微软雅黑" pitchFamily="34" charset="-122"/>
                <a:ea typeface="微软雅黑" pitchFamily="34" charset="-122"/>
              </a:rPr>
              <a:t>28.5</a:t>
            </a:r>
            <a:r>
              <a:rPr lang="zh-CN" altLang="en-US" sz="2000" dirty="0">
                <a:solidFill>
                  <a:srgbClr val="FF0000"/>
                </a:solidFill>
                <a:latin typeface="微软雅黑" pitchFamily="34" charset="-122"/>
                <a:ea typeface="微软雅黑" pitchFamily="34" charset="-122"/>
              </a:rPr>
              <a:t>㎡。按照</a:t>
            </a:r>
            <a:r>
              <a:rPr lang="en-US" altLang="zh-CN" sz="2000" dirty="0">
                <a:solidFill>
                  <a:srgbClr val="FF0000"/>
                </a:solidFill>
                <a:latin typeface="微软雅黑" pitchFamily="34" charset="-122"/>
                <a:ea typeface="微软雅黑" pitchFamily="34" charset="-122"/>
              </a:rPr>
              <a:t>《</a:t>
            </a:r>
            <a:r>
              <a:rPr lang="zh-CN" altLang="en-US" sz="2000" dirty="0">
                <a:solidFill>
                  <a:srgbClr val="FF0000"/>
                </a:solidFill>
                <a:latin typeface="微软雅黑" pitchFamily="34" charset="-122"/>
                <a:ea typeface="微软雅黑" pitchFamily="34" charset="-122"/>
              </a:rPr>
              <a:t>四川省义务教育学校办学条件基本标准（试行）</a:t>
            </a:r>
            <a:r>
              <a:rPr lang="en-US" altLang="zh-CN" sz="2000" dirty="0">
                <a:solidFill>
                  <a:srgbClr val="FF0000"/>
                </a:solidFill>
                <a:latin typeface="微软雅黑" pitchFamily="34" charset="-122"/>
                <a:ea typeface="微软雅黑" pitchFamily="34" charset="-122"/>
              </a:rPr>
              <a:t>》</a:t>
            </a:r>
            <a:r>
              <a:rPr lang="zh-CN" altLang="en-US" sz="2000" dirty="0">
                <a:solidFill>
                  <a:srgbClr val="FF0000"/>
                </a:solidFill>
                <a:latin typeface="微软雅黑" pitchFamily="34" charset="-122"/>
                <a:ea typeface="微软雅黑" pitchFamily="34" charset="-122"/>
              </a:rPr>
              <a:t>低限标准测算，要求学校用地为</a:t>
            </a:r>
            <a:r>
              <a:rPr lang="en-US" altLang="zh-CN" sz="2000" dirty="0">
                <a:solidFill>
                  <a:srgbClr val="FF0000"/>
                </a:solidFill>
                <a:latin typeface="微软雅黑" pitchFamily="34" charset="-122"/>
                <a:ea typeface="微软雅黑" pitchFamily="34" charset="-122"/>
              </a:rPr>
              <a:t>17824</a:t>
            </a:r>
            <a:r>
              <a:rPr lang="zh-CN" altLang="en-US" sz="2000" dirty="0">
                <a:solidFill>
                  <a:srgbClr val="FF0000"/>
                </a:solidFill>
                <a:latin typeface="微软雅黑" pitchFamily="34" charset="-122"/>
                <a:ea typeface="微软雅黑" pitchFamily="34" charset="-122"/>
              </a:rPr>
              <a:t>㎡，生均</a:t>
            </a:r>
            <a:r>
              <a:rPr lang="en-US" altLang="zh-CN" sz="2000" dirty="0">
                <a:solidFill>
                  <a:srgbClr val="FF0000"/>
                </a:solidFill>
                <a:latin typeface="微软雅黑" pitchFamily="34" charset="-122"/>
                <a:ea typeface="微软雅黑" pitchFamily="34" charset="-122"/>
              </a:rPr>
              <a:t>30</a:t>
            </a:r>
            <a:r>
              <a:rPr lang="zh-CN" altLang="en-US" sz="2000" dirty="0">
                <a:solidFill>
                  <a:srgbClr val="FF0000"/>
                </a:solidFill>
                <a:latin typeface="微软雅黑" pitchFamily="34" charset="-122"/>
                <a:ea typeface="微软雅黑" pitchFamily="34" charset="-122"/>
              </a:rPr>
              <a:t>㎡，因此尚差校园面积</a:t>
            </a:r>
            <a:r>
              <a:rPr lang="en-US" altLang="zh-CN" sz="2000" dirty="0">
                <a:solidFill>
                  <a:srgbClr val="FF0000"/>
                </a:solidFill>
                <a:latin typeface="微软雅黑" pitchFamily="34" charset="-122"/>
                <a:ea typeface="微软雅黑" pitchFamily="34" charset="-122"/>
              </a:rPr>
              <a:t>28</a:t>
            </a:r>
            <a:r>
              <a:rPr lang="zh-CN" altLang="en-US" sz="2000" dirty="0">
                <a:solidFill>
                  <a:srgbClr val="FF0000"/>
                </a:solidFill>
                <a:latin typeface="微软雅黑" pitchFamily="34" charset="-122"/>
                <a:ea typeface="微软雅黑" pitchFamily="34" charset="-122"/>
              </a:rPr>
              <a:t>㎡ ，差生均用地面积</a:t>
            </a:r>
            <a:r>
              <a:rPr lang="en-US" altLang="zh-CN" sz="2000" dirty="0">
                <a:solidFill>
                  <a:srgbClr val="FF0000"/>
                </a:solidFill>
                <a:latin typeface="微软雅黑" pitchFamily="34" charset="-122"/>
                <a:ea typeface="微软雅黑" pitchFamily="34" charset="-122"/>
              </a:rPr>
              <a:t>1.5</a:t>
            </a:r>
            <a:r>
              <a:rPr lang="zh-CN" altLang="en-US" sz="2000" dirty="0">
                <a:solidFill>
                  <a:srgbClr val="FF0000"/>
                </a:solidFill>
                <a:latin typeface="微软雅黑" pitchFamily="34" charset="-122"/>
                <a:ea typeface="微软雅黑" pitchFamily="34" charset="-122"/>
              </a:rPr>
              <a:t>㎡。</a:t>
            </a:r>
            <a:endParaRPr lang="en-US" altLang="zh-CN" sz="2000" dirty="0">
              <a:solidFill>
                <a:srgbClr val="FF0000"/>
              </a:solidFill>
              <a:latin typeface="微软雅黑" pitchFamily="34" charset="-122"/>
              <a:ea typeface="微软雅黑" pitchFamily="34" charset="-122"/>
            </a:endParaRPr>
          </a:p>
          <a:p>
            <a:pPr indent="457200">
              <a:lnSpc>
                <a:spcPct val="150000"/>
              </a:lnSpc>
            </a:pPr>
            <a:r>
              <a:rPr lang="zh-CN" altLang="en-US" sz="2000" dirty="0">
                <a:latin typeface="微软雅黑" pitchFamily="34" charset="-122"/>
                <a:ea typeface="微软雅黑" pitchFamily="34" charset="-122"/>
              </a:rPr>
              <a:t>现有校舍</a:t>
            </a:r>
            <a:r>
              <a:rPr lang="en-US" altLang="zh-CN" sz="2000" dirty="0">
                <a:latin typeface="微软雅黑" pitchFamily="34" charset="-122"/>
                <a:ea typeface="微软雅黑" pitchFamily="34" charset="-122"/>
              </a:rPr>
              <a:t>8060</a:t>
            </a:r>
            <a:r>
              <a:rPr lang="zh-CN" altLang="en-US" sz="2000" dirty="0">
                <a:latin typeface="微软雅黑" pitchFamily="34" charset="-122"/>
                <a:ea typeface="微软雅黑" pitchFamily="34" charset="-122"/>
              </a:rPr>
              <a:t>㎡，其中教学及辅助用房</a:t>
            </a:r>
            <a:r>
              <a:rPr lang="en-US" altLang="zh-CN" sz="2000" dirty="0">
                <a:latin typeface="微软雅黑" pitchFamily="34" charset="-122"/>
                <a:ea typeface="微软雅黑" pitchFamily="34" charset="-122"/>
              </a:rPr>
              <a:t>3084</a:t>
            </a:r>
            <a:r>
              <a:rPr lang="zh-CN" altLang="en-US" sz="2000" dirty="0">
                <a:latin typeface="微软雅黑" pitchFamily="34" charset="-122"/>
                <a:ea typeface="微软雅黑" pitchFamily="34" charset="-122"/>
              </a:rPr>
              <a:t>㎡，生活用房</a:t>
            </a:r>
            <a:r>
              <a:rPr lang="en-US" altLang="zh-CN" sz="2000" dirty="0">
                <a:latin typeface="微软雅黑" pitchFamily="34" charset="-122"/>
                <a:ea typeface="微软雅黑" pitchFamily="34" charset="-122"/>
              </a:rPr>
              <a:t>4579</a:t>
            </a:r>
            <a:r>
              <a:rPr lang="zh-CN" altLang="en-US" sz="2000" dirty="0">
                <a:latin typeface="微软雅黑" pitchFamily="34" charset="-122"/>
                <a:ea typeface="微软雅黑" pitchFamily="34" charset="-122"/>
              </a:rPr>
              <a:t>㎡，行政办公用房</a:t>
            </a:r>
            <a:r>
              <a:rPr lang="en-US" altLang="zh-CN" sz="2000" dirty="0">
                <a:latin typeface="微软雅黑" pitchFamily="34" charset="-122"/>
                <a:ea typeface="微软雅黑" pitchFamily="34" charset="-122"/>
              </a:rPr>
              <a:t>397</a:t>
            </a:r>
            <a:r>
              <a:rPr lang="zh-CN" altLang="en-US" sz="2000" dirty="0">
                <a:latin typeface="微软雅黑" pitchFamily="34" charset="-122"/>
                <a:ea typeface="微软雅黑" pitchFamily="34" charset="-122"/>
              </a:rPr>
              <a:t>㎡。教学楼中</a:t>
            </a:r>
            <a:r>
              <a:rPr lang="en-US" altLang="zh-CN" sz="2000" dirty="0">
                <a:latin typeface="微软雅黑" pitchFamily="34" charset="-122"/>
                <a:ea typeface="微软雅黑" pitchFamily="34" charset="-122"/>
              </a:rPr>
              <a:t>755</a:t>
            </a:r>
            <a:r>
              <a:rPr lang="zh-CN" altLang="en-US" sz="2000" dirty="0">
                <a:latin typeface="微软雅黑" pitchFamily="34" charset="-122"/>
                <a:ea typeface="微软雅黑" pitchFamily="34" charset="-122"/>
              </a:rPr>
              <a:t>㎡，为</a:t>
            </a:r>
            <a:r>
              <a:rPr lang="en-US" altLang="zh-CN" sz="2000" dirty="0">
                <a:latin typeface="微软雅黑" pitchFamily="34" charset="-122"/>
                <a:ea typeface="微软雅黑" pitchFamily="34" charset="-122"/>
              </a:rPr>
              <a:t>1995</a:t>
            </a:r>
            <a:r>
              <a:rPr lang="zh-CN" altLang="en-US" sz="2000" dirty="0">
                <a:latin typeface="微软雅黑" pitchFamily="34" charset="-122"/>
                <a:ea typeface="微软雅黑" pitchFamily="34" charset="-122"/>
              </a:rPr>
              <a:t>年“普九”时新建，</a:t>
            </a:r>
            <a:r>
              <a:rPr lang="en-US" altLang="zh-CN" sz="2000" dirty="0">
                <a:latin typeface="微软雅黑" pitchFamily="34" charset="-122"/>
                <a:ea typeface="微软雅黑" pitchFamily="34" charset="-122"/>
              </a:rPr>
              <a:t>5.12</a:t>
            </a:r>
            <a:r>
              <a:rPr lang="zh-CN" altLang="en-US" sz="2000" dirty="0">
                <a:latin typeface="微软雅黑" pitchFamily="34" charset="-122"/>
                <a:ea typeface="微软雅黑" pitchFamily="34" charset="-122"/>
              </a:rPr>
              <a:t>地震后虽进行了维修加固，但远不能达到抗震设防要求。学生宿舍三栋共</a:t>
            </a:r>
            <a:r>
              <a:rPr lang="en-US" altLang="zh-CN" sz="2000" dirty="0">
                <a:latin typeface="微软雅黑" pitchFamily="34" charset="-122"/>
                <a:ea typeface="微软雅黑" pitchFamily="34" charset="-122"/>
              </a:rPr>
              <a:t>2609</a:t>
            </a:r>
            <a:r>
              <a:rPr lang="zh-CN" altLang="en-US" sz="2000" dirty="0">
                <a:latin typeface="微软雅黑" pitchFamily="34" charset="-122"/>
                <a:ea typeface="微软雅黑" pitchFamily="34" charset="-122"/>
              </a:rPr>
              <a:t>㎡，且有两栋学生宿舍为原金河小学</a:t>
            </a:r>
            <a:r>
              <a:rPr lang="en-US" altLang="zh-CN" sz="2000" dirty="0">
                <a:latin typeface="微软雅黑" pitchFamily="34" charset="-122"/>
                <a:ea typeface="微软雅黑" pitchFamily="34" charset="-122"/>
              </a:rPr>
              <a:t>1992</a:t>
            </a:r>
            <a:r>
              <a:rPr lang="zh-CN" altLang="en-US" sz="2000" dirty="0">
                <a:latin typeface="微软雅黑" pitchFamily="34" charset="-122"/>
                <a:ea typeface="微软雅黑" pitchFamily="34" charset="-122"/>
              </a:rPr>
              <a:t>年修建砖混结构教学楼改建及</a:t>
            </a:r>
            <a:r>
              <a:rPr lang="en-US" altLang="zh-CN" sz="2000" dirty="0">
                <a:latin typeface="微软雅黑" pitchFamily="34" charset="-122"/>
                <a:ea typeface="微软雅黑" pitchFamily="34" charset="-122"/>
              </a:rPr>
              <a:t>2007</a:t>
            </a:r>
            <a:r>
              <a:rPr lang="zh-CN" altLang="en-US" sz="2000" dirty="0">
                <a:latin typeface="微软雅黑" pitchFamily="34" charset="-122"/>
                <a:ea typeface="微软雅黑" pitchFamily="34" charset="-122"/>
              </a:rPr>
              <a:t>年新建预制板建筑，存在一定的安全隐患。</a:t>
            </a:r>
            <a:endParaRPr lang="en-US" altLang="zh-CN" sz="2000" dirty="0">
              <a:latin typeface="微软雅黑" pitchFamily="34" charset="-122"/>
              <a:ea typeface="微软雅黑" pitchFamily="34" charset="-122"/>
            </a:endParaRPr>
          </a:p>
          <a:p>
            <a:pPr indent="457200">
              <a:lnSpc>
                <a:spcPct val="150000"/>
              </a:lnSpc>
            </a:pPr>
            <a:r>
              <a:rPr lang="zh-CN" altLang="en-US" sz="2000" dirty="0">
                <a:latin typeface="微软雅黑" pitchFamily="34" charset="-122"/>
                <a:ea typeface="微软雅黑" pitchFamily="34" charset="-122"/>
              </a:rPr>
              <a:t>随着老百姓对精品高中教育需求增加，以及市内一批硬件条件好，师资更优的初中频频出现，沙湾区优秀学生和教师外流严重，踏水中学要想在教育教学质量上稳住全市第一集团方阵，提升教育教学质量和办出特色难度越来越大，通过学校的扩建，加上有效管理，能有效的把优秀教师和优生留在沙湾。</a:t>
            </a:r>
            <a:endParaRPr lang="en-US" altLang="zh-CN" sz="2000" dirty="0">
              <a:latin typeface="微软雅黑" pitchFamily="34" charset="-122"/>
              <a:ea typeface="微软雅黑" pitchFamily="34" charset="-122"/>
            </a:endParaRPr>
          </a:p>
          <a:p>
            <a:pPr indent="457200">
              <a:lnSpc>
                <a:spcPct val="150000"/>
              </a:lnSpc>
            </a:pPr>
            <a:r>
              <a:rPr lang="zh-CN" altLang="en-US" sz="2000" dirty="0">
                <a:latin typeface="微软雅黑" pitchFamily="34" charset="-122"/>
                <a:ea typeface="微软雅黑" pitchFamily="34" charset="-122"/>
              </a:rPr>
              <a:t>因此，为满足寄宿师生的需求，提高办学水平和教育教学质量，扩建踏水中学消除学校占地面积不达标是有必要的。</a:t>
            </a:r>
            <a:endParaRPr lang="en-US" altLang="zh-CN" sz="2000" dirty="0">
              <a:latin typeface="微软雅黑" pitchFamily="34" charset="-122"/>
              <a:ea typeface="微软雅黑" pitchFamily="34" charset="-122"/>
            </a:endParaRPr>
          </a:p>
        </p:txBody>
      </p:sp>
      <p:sp>
        <p:nvSpPr>
          <p:cNvPr id="13" name="文本框 12">
            <a:extLst>
              <a:ext uri="{FF2B5EF4-FFF2-40B4-BE49-F238E27FC236}">
                <a16:creationId xmlns:a16="http://schemas.microsoft.com/office/drawing/2014/main" id="{36AEAF7E-B46A-D6E4-52FC-D4DFEE87BEE7}"/>
              </a:ext>
            </a:extLst>
          </p:cNvPr>
          <p:cNvSpPr txBox="1"/>
          <p:nvPr/>
        </p:nvSpPr>
        <p:spPr>
          <a:xfrm>
            <a:off x="1393867" y="10192189"/>
            <a:ext cx="7453612"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四川省义务教育学校办学条件 基本标准（试行）</a:t>
            </a:r>
            <a:r>
              <a:rPr lang="en-US" altLang="zh-CN" sz="2000" dirty="0">
                <a:latin typeface="微软雅黑" pitchFamily="34" charset="-122"/>
                <a:ea typeface="微软雅黑" pitchFamily="34" charset="-122"/>
              </a:rPr>
              <a:t>》</a:t>
            </a:r>
          </a:p>
        </p:txBody>
      </p:sp>
      <p:sp>
        <p:nvSpPr>
          <p:cNvPr id="10" name="矩形 9">
            <a:extLst>
              <a:ext uri="{FF2B5EF4-FFF2-40B4-BE49-F238E27FC236}">
                <a16:creationId xmlns:a16="http://schemas.microsoft.com/office/drawing/2014/main" id="{347F9599-7651-3702-4584-D6AACF22705B}"/>
              </a:ext>
            </a:extLst>
          </p:cNvPr>
          <p:cNvSpPr/>
          <p:nvPr/>
        </p:nvSpPr>
        <p:spPr>
          <a:xfrm>
            <a:off x="2035628" y="9331324"/>
            <a:ext cx="5990772" cy="175533"/>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021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3108787"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项目建设的必要性</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03</a:t>
            </a:r>
          </a:p>
        </p:txBody>
      </p:sp>
      <p:sp>
        <p:nvSpPr>
          <p:cNvPr id="11" name="文本框 10">
            <a:extLst>
              <a:ext uri="{FF2B5EF4-FFF2-40B4-BE49-F238E27FC236}">
                <a16:creationId xmlns:a16="http://schemas.microsoft.com/office/drawing/2014/main" id="{D8571E13-8B1D-88F9-EE7C-2C16FACE983B}"/>
              </a:ext>
            </a:extLst>
          </p:cNvPr>
          <p:cNvSpPr txBox="1"/>
          <p:nvPr/>
        </p:nvSpPr>
        <p:spPr>
          <a:xfrm>
            <a:off x="479774" y="1710223"/>
            <a:ext cx="14317314" cy="1884618"/>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随着城市规模扩大以及进城务工人数的增加，就读沙湾区城区初中学校的学生越来越多，但在沙湾城区目前</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所初中中，绥山中学因占地面积有限，现学生人数已达到超饱和状态，实验中学与凤凰学校共用校园，无法扩大招生规模。在城区学校布局无实质性调整的情况下，通过实施踏水中学扩建项目，能有效分流城区部分初中生，缓解城区学校招生压力。</a:t>
            </a:r>
          </a:p>
          <a:p>
            <a:pPr indent="457200">
              <a:lnSpc>
                <a:spcPct val="150000"/>
              </a:lnSpc>
            </a:pPr>
            <a:r>
              <a:rPr lang="zh-CN" altLang="en-US" sz="2000" dirty="0">
                <a:latin typeface="微软雅黑" pitchFamily="34" charset="-122"/>
                <a:ea typeface="微软雅黑" pitchFamily="34" charset="-122"/>
              </a:rPr>
              <a:t>因此，为缓解城区学生招生的压力，扩建踏水中学是有必要的。</a:t>
            </a:r>
            <a:endParaRPr lang="en-US" altLang="zh-CN" sz="2000" dirty="0">
              <a:latin typeface="微软雅黑" pitchFamily="34" charset="-122"/>
              <a:ea typeface="微软雅黑" pitchFamily="34" charset="-122"/>
            </a:endParaRPr>
          </a:p>
        </p:txBody>
      </p:sp>
      <p:grpSp>
        <p:nvGrpSpPr>
          <p:cNvPr id="2" name="组合 1">
            <a:extLst>
              <a:ext uri="{FF2B5EF4-FFF2-40B4-BE49-F238E27FC236}">
                <a16:creationId xmlns:a16="http://schemas.microsoft.com/office/drawing/2014/main" id="{69EDC1B4-3F96-B5C9-FDF2-300BA0CBB48C}"/>
              </a:ext>
            </a:extLst>
          </p:cNvPr>
          <p:cNvGrpSpPr/>
          <p:nvPr/>
        </p:nvGrpSpPr>
        <p:grpSpPr>
          <a:xfrm>
            <a:off x="322263" y="3880318"/>
            <a:ext cx="14474825" cy="5713623"/>
            <a:chOff x="322263" y="3880318"/>
            <a:chExt cx="14474825" cy="5713623"/>
          </a:xfrm>
        </p:grpSpPr>
        <p:grpSp>
          <p:nvGrpSpPr>
            <p:cNvPr id="41" name="组合 40">
              <a:extLst>
                <a:ext uri="{FF2B5EF4-FFF2-40B4-BE49-F238E27FC236}">
                  <a16:creationId xmlns:a16="http://schemas.microsoft.com/office/drawing/2014/main" id="{037F69A1-0A23-80D3-46F7-2516D75B9C09}"/>
                </a:ext>
              </a:extLst>
            </p:cNvPr>
            <p:cNvGrpSpPr/>
            <p:nvPr/>
          </p:nvGrpSpPr>
          <p:grpSpPr>
            <a:xfrm>
              <a:off x="322263" y="3880318"/>
              <a:ext cx="14474825" cy="5713623"/>
              <a:chOff x="322263" y="6673295"/>
              <a:chExt cx="14797087" cy="5840829"/>
            </a:xfrm>
          </p:grpSpPr>
          <p:grpSp>
            <p:nvGrpSpPr>
              <p:cNvPr id="36" name="组合 35">
                <a:extLst>
                  <a:ext uri="{FF2B5EF4-FFF2-40B4-BE49-F238E27FC236}">
                    <a16:creationId xmlns:a16="http://schemas.microsoft.com/office/drawing/2014/main" id="{7EC2E1CD-EB72-9F5E-4BDD-9CCD16BE5B29}"/>
                  </a:ext>
                </a:extLst>
              </p:cNvPr>
              <p:cNvGrpSpPr/>
              <p:nvPr/>
            </p:nvGrpSpPr>
            <p:grpSpPr>
              <a:xfrm>
                <a:off x="322263" y="6673295"/>
                <a:ext cx="14797087" cy="5840829"/>
                <a:chOff x="322263" y="8219819"/>
                <a:chExt cx="14474825" cy="5713623"/>
              </a:xfrm>
            </p:grpSpPr>
            <p:pic>
              <p:nvPicPr>
                <p:cNvPr id="12" name="图片 11">
                  <a:extLst>
                    <a:ext uri="{FF2B5EF4-FFF2-40B4-BE49-F238E27FC236}">
                      <a16:creationId xmlns:a16="http://schemas.microsoft.com/office/drawing/2014/main" id="{13A481E6-B06A-979A-9BE0-CE9C842789F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889" b="19199"/>
                <a:stretch/>
              </p:blipFill>
              <p:spPr>
                <a:xfrm>
                  <a:off x="322263" y="8219819"/>
                  <a:ext cx="14474825" cy="5713623"/>
                </a:xfrm>
                <a:prstGeom prst="rect">
                  <a:avLst/>
                </a:prstGeom>
              </p:spPr>
            </p:pic>
            <p:grpSp>
              <p:nvGrpSpPr>
                <p:cNvPr id="25" name="组合 24">
                  <a:extLst>
                    <a:ext uri="{FF2B5EF4-FFF2-40B4-BE49-F238E27FC236}">
                      <a16:creationId xmlns:a16="http://schemas.microsoft.com/office/drawing/2014/main" id="{A3930FF9-1595-257D-B084-0076915A18C3}"/>
                    </a:ext>
                  </a:extLst>
                </p:cNvPr>
                <p:cNvGrpSpPr/>
                <p:nvPr/>
              </p:nvGrpSpPr>
              <p:grpSpPr>
                <a:xfrm>
                  <a:off x="11065672" y="12822340"/>
                  <a:ext cx="276224" cy="276224"/>
                  <a:chOff x="11065671" y="7396163"/>
                  <a:chExt cx="276224" cy="276224"/>
                </a:xfrm>
              </p:grpSpPr>
              <p:sp>
                <p:nvSpPr>
                  <p:cNvPr id="13" name="椭圆 12">
                    <a:extLst>
                      <a:ext uri="{FF2B5EF4-FFF2-40B4-BE49-F238E27FC236}">
                        <a16:creationId xmlns:a16="http://schemas.microsoft.com/office/drawing/2014/main" id="{89DE4853-FBE6-9EE7-6F1C-7B04A3681BA6}"/>
                      </a:ext>
                    </a:extLst>
                  </p:cNvPr>
                  <p:cNvSpPr/>
                  <p:nvPr/>
                </p:nvSpPr>
                <p:spPr>
                  <a:xfrm>
                    <a:off x="11160126" y="7496968"/>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id="{EF5F3E85-E6CE-700D-F542-509ABE23F41E}"/>
                      </a:ext>
                    </a:extLst>
                  </p:cNvPr>
                  <p:cNvSpPr/>
                  <p:nvPr/>
                </p:nvSpPr>
                <p:spPr>
                  <a:xfrm>
                    <a:off x="11065671" y="7396163"/>
                    <a:ext cx="276224" cy="276224"/>
                  </a:xfrm>
                  <a:prstGeom prst="ellipse">
                    <a:avLst/>
                  </a:prstGeom>
                  <a:solidFill>
                    <a:schemeClr val="bg1">
                      <a:alpha val="61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7" name="文本框 16">
                  <a:extLst>
                    <a:ext uri="{FF2B5EF4-FFF2-40B4-BE49-F238E27FC236}">
                      <a16:creationId xmlns:a16="http://schemas.microsoft.com/office/drawing/2014/main" id="{80E57EF6-CEB1-A9AA-1A82-01EAC0D982BE}"/>
                    </a:ext>
                  </a:extLst>
                </p:cNvPr>
                <p:cNvSpPr txBox="1"/>
                <p:nvPr/>
              </p:nvSpPr>
              <p:spPr>
                <a:xfrm>
                  <a:off x="1351498" y="10082729"/>
                  <a:ext cx="1250036" cy="499624"/>
                </a:xfrm>
                <a:prstGeom prst="rect">
                  <a:avLst/>
                </a:prstGeom>
                <a:solidFill>
                  <a:schemeClr val="bg1"/>
                </a:solidFill>
              </p:spPr>
              <p:txBody>
                <a:bodyPr wrap="square" rtlCol="0">
                  <a:spAutoFit/>
                </a:bodyPr>
                <a:lstStyle>
                  <a:defPPr>
                    <a:defRPr lang="zh-CN"/>
                  </a:defPPr>
                  <a:lvl1pPr>
                    <a:lnSpc>
                      <a:spcPct val="150000"/>
                    </a:lnSpc>
                    <a:defRPr sz="2000" b="1">
                      <a:solidFill>
                        <a:srgbClr val="FF0000"/>
                      </a:solidFill>
                      <a:latin typeface="微软雅黑" pitchFamily="34" charset="-122"/>
                      <a:ea typeface="微软雅黑" pitchFamily="34" charset="-122"/>
                    </a:defRPr>
                  </a:lvl1pPr>
                </a:lstStyle>
                <a:p>
                  <a:r>
                    <a:rPr lang="zh-CN" altLang="en-US" dirty="0"/>
                    <a:t>绥山中学</a:t>
                  </a:r>
                  <a:endParaRPr lang="en-US" altLang="zh-CN" dirty="0"/>
                </a:p>
              </p:txBody>
            </p:sp>
            <p:grpSp>
              <p:nvGrpSpPr>
                <p:cNvPr id="26" name="组合 25">
                  <a:extLst>
                    <a:ext uri="{FF2B5EF4-FFF2-40B4-BE49-F238E27FC236}">
                      <a16:creationId xmlns:a16="http://schemas.microsoft.com/office/drawing/2014/main" id="{11E0547E-E72E-B3E0-1A53-E78A44C09F76}"/>
                    </a:ext>
                  </a:extLst>
                </p:cNvPr>
                <p:cNvGrpSpPr/>
                <p:nvPr/>
              </p:nvGrpSpPr>
              <p:grpSpPr>
                <a:xfrm>
                  <a:off x="1864681" y="9705601"/>
                  <a:ext cx="276224" cy="276224"/>
                  <a:chOff x="11064877" y="7392194"/>
                  <a:chExt cx="276224" cy="276224"/>
                </a:xfrm>
              </p:grpSpPr>
              <p:sp>
                <p:nvSpPr>
                  <p:cNvPr id="27" name="椭圆 26">
                    <a:extLst>
                      <a:ext uri="{FF2B5EF4-FFF2-40B4-BE49-F238E27FC236}">
                        <a16:creationId xmlns:a16="http://schemas.microsoft.com/office/drawing/2014/main" id="{24E158A7-1CFE-6F02-120D-1F6A00D7B311}"/>
                      </a:ext>
                    </a:extLst>
                  </p:cNvPr>
                  <p:cNvSpPr/>
                  <p:nvPr/>
                </p:nvSpPr>
                <p:spPr>
                  <a:xfrm>
                    <a:off x="11160126" y="7496968"/>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a:extLst>
                      <a:ext uri="{FF2B5EF4-FFF2-40B4-BE49-F238E27FC236}">
                        <a16:creationId xmlns:a16="http://schemas.microsoft.com/office/drawing/2014/main" id="{9CA4F21E-24CE-6C25-949A-069A5FEEB2A7}"/>
                      </a:ext>
                    </a:extLst>
                  </p:cNvPr>
                  <p:cNvSpPr/>
                  <p:nvPr/>
                </p:nvSpPr>
                <p:spPr>
                  <a:xfrm>
                    <a:off x="11064877" y="7392194"/>
                    <a:ext cx="276224" cy="276224"/>
                  </a:xfrm>
                  <a:prstGeom prst="ellipse">
                    <a:avLst/>
                  </a:prstGeom>
                  <a:solidFill>
                    <a:schemeClr val="bg1">
                      <a:alpha val="72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0" name="文本框 29">
                  <a:extLst>
                    <a:ext uri="{FF2B5EF4-FFF2-40B4-BE49-F238E27FC236}">
                      <a16:creationId xmlns:a16="http://schemas.microsoft.com/office/drawing/2014/main" id="{97F291B4-D98E-1662-B797-D39B81DD316B}"/>
                    </a:ext>
                  </a:extLst>
                </p:cNvPr>
                <p:cNvSpPr txBox="1"/>
                <p:nvPr/>
              </p:nvSpPr>
              <p:spPr>
                <a:xfrm>
                  <a:off x="10210015" y="13145753"/>
                  <a:ext cx="2024914" cy="499624"/>
                </a:xfrm>
                <a:prstGeom prst="rect">
                  <a:avLst/>
                </a:prstGeom>
                <a:solidFill>
                  <a:schemeClr val="bg1"/>
                </a:solidFill>
              </p:spPr>
              <p:txBody>
                <a:bodyPr wrap="square" rtlCol="0">
                  <a:spAutoFit/>
                </a:bodyPr>
                <a:lstStyle/>
                <a:p>
                  <a:pPr>
                    <a:lnSpc>
                      <a:spcPct val="150000"/>
                    </a:lnSpc>
                  </a:pPr>
                  <a:r>
                    <a:rPr lang="zh-CN" altLang="en-US" sz="2000" b="1" dirty="0">
                      <a:solidFill>
                        <a:srgbClr val="FF0000"/>
                      </a:solidFill>
                      <a:latin typeface="微软雅黑" pitchFamily="34" charset="-122"/>
                      <a:ea typeface="微软雅黑" pitchFamily="34" charset="-122"/>
                    </a:rPr>
                    <a:t>踏水镇初级中学</a:t>
                  </a:r>
                  <a:endParaRPr lang="en-US" altLang="zh-CN" sz="2000" b="1" dirty="0">
                    <a:solidFill>
                      <a:srgbClr val="FF0000"/>
                    </a:solidFill>
                    <a:latin typeface="微软雅黑" pitchFamily="34" charset="-122"/>
                    <a:ea typeface="微软雅黑" pitchFamily="34" charset="-122"/>
                  </a:endParaRPr>
                </a:p>
              </p:txBody>
            </p:sp>
            <p:sp>
              <p:nvSpPr>
                <p:cNvPr id="32" name="文本框 31">
                  <a:extLst>
                    <a:ext uri="{FF2B5EF4-FFF2-40B4-BE49-F238E27FC236}">
                      <a16:creationId xmlns:a16="http://schemas.microsoft.com/office/drawing/2014/main" id="{1AB7BC75-D898-F037-6D10-5B9AC9FC4E00}"/>
                    </a:ext>
                  </a:extLst>
                </p:cNvPr>
                <p:cNvSpPr txBox="1"/>
                <p:nvPr/>
              </p:nvSpPr>
              <p:spPr>
                <a:xfrm>
                  <a:off x="1720245" y="8915133"/>
                  <a:ext cx="1241896" cy="453457"/>
                </a:xfrm>
                <a:prstGeom prst="rect">
                  <a:avLst/>
                </a:prstGeom>
                <a:solidFill>
                  <a:schemeClr val="bg1"/>
                </a:solidFill>
              </p:spPr>
              <p:txBody>
                <a:bodyPr wrap="square" tIns="0" rtlCol="0">
                  <a:spAutoFit/>
                </a:bodyPr>
                <a:lstStyle>
                  <a:defPPr>
                    <a:defRPr lang="zh-CN"/>
                  </a:defPPr>
                  <a:lvl1pPr>
                    <a:lnSpc>
                      <a:spcPct val="150000"/>
                    </a:lnSpc>
                    <a:defRPr sz="2000" b="1">
                      <a:solidFill>
                        <a:srgbClr val="FF0000"/>
                      </a:solidFill>
                      <a:latin typeface="微软雅黑" pitchFamily="34" charset="-122"/>
                      <a:ea typeface="微软雅黑" pitchFamily="34" charset="-122"/>
                    </a:defRPr>
                  </a:lvl1pPr>
                </a:lstStyle>
                <a:p>
                  <a:r>
                    <a:rPr lang="zh-CN" altLang="en-US" dirty="0"/>
                    <a:t>凤凰中学</a:t>
                  </a:r>
                  <a:endParaRPr lang="en-US" altLang="zh-CN" dirty="0"/>
                </a:p>
              </p:txBody>
            </p:sp>
            <p:grpSp>
              <p:nvGrpSpPr>
                <p:cNvPr id="33" name="组合 32">
                  <a:extLst>
                    <a:ext uri="{FF2B5EF4-FFF2-40B4-BE49-F238E27FC236}">
                      <a16:creationId xmlns:a16="http://schemas.microsoft.com/office/drawing/2014/main" id="{C074E710-2FD5-631F-F3ED-FF828AAD144C}"/>
                    </a:ext>
                  </a:extLst>
                </p:cNvPr>
                <p:cNvGrpSpPr/>
                <p:nvPr/>
              </p:nvGrpSpPr>
              <p:grpSpPr>
                <a:xfrm>
                  <a:off x="2536172" y="8525127"/>
                  <a:ext cx="276224" cy="276224"/>
                  <a:chOff x="11058527" y="7392194"/>
                  <a:chExt cx="276224" cy="276224"/>
                </a:xfrm>
              </p:grpSpPr>
              <p:sp>
                <p:nvSpPr>
                  <p:cNvPr id="34" name="椭圆 33">
                    <a:extLst>
                      <a:ext uri="{FF2B5EF4-FFF2-40B4-BE49-F238E27FC236}">
                        <a16:creationId xmlns:a16="http://schemas.microsoft.com/office/drawing/2014/main" id="{F1FAE7FE-EF92-D1DB-5067-D19815C1078A}"/>
                      </a:ext>
                    </a:extLst>
                  </p:cNvPr>
                  <p:cNvSpPr/>
                  <p:nvPr/>
                </p:nvSpPr>
                <p:spPr>
                  <a:xfrm>
                    <a:off x="11160126" y="7496968"/>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id="{49199AC7-B675-48CE-23B4-67094F0FF02A}"/>
                      </a:ext>
                    </a:extLst>
                  </p:cNvPr>
                  <p:cNvSpPr/>
                  <p:nvPr/>
                </p:nvSpPr>
                <p:spPr>
                  <a:xfrm>
                    <a:off x="11058527" y="7392194"/>
                    <a:ext cx="276224" cy="276224"/>
                  </a:xfrm>
                  <a:prstGeom prst="ellipse">
                    <a:avLst/>
                  </a:prstGeom>
                  <a:solidFill>
                    <a:schemeClr val="bg1">
                      <a:alpha val="73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sp>
            <p:nvSpPr>
              <p:cNvPr id="40" name="文本框 39">
                <a:extLst>
                  <a:ext uri="{FF2B5EF4-FFF2-40B4-BE49-F238E27FC236}">
                    <a16:creationId xmlns:a16="http://schemas.microsoft.com/office/drawing/2014/main" id="{74CC030B-B475-A68F-0DCD-BFEB3E9D8FBC}"/>
                  </a:ext>
                </a:extLst>
              </p:cNvPr>
              <p:cNvSpPr txBox="1"/>
              <p:nvPr/>
            </p:nvSpPr>
            <p:spPr>
              <a:xfrm>
                <a:off x="2123141" y="9850509"/>
                <a:ext cx="464996" cy="1454634"/>
              </a:xfrm>
              <a:prstGeom prst="rect">
                <a:avLst/>
              </a:prstGeom>
              <a:noFill/>
            </p:spPr>
            <p:txBody>
              <a:bodyPr wrap="square" rtlCol="0">
                <a:spAutoFit/>
              </a:bodyPr>
              <a:lstStyle/>
              <a:p>
                <a:pPr>
                  <a:lnSpc>
                    <a:spcPct val="150000"/>
                  </a:lnSpc>
                </a:pPr>
                <a:r>
                  <a:rPr lang="zh-CN" altLang="en-US" sz="2000" i="1" dirty="0">
                    <a:solidFill>
                      <a:schemeClr val="bg1"/>
                    </a:solidFill>
                    <a:latin typeface="微软雅黑" pitchFamily="34" charset="-122"/>
                    <a:ea typeface="微软雅黑" pitchFamily="34" charset="-122"/>
                  </a:rPr>
                  <a:t>大渡河</a:t>
                </a:r>
                <a:endParaRPr lang="en-US" altLang="zh-CN" sz="2000" i="1" dirty="0">
                  <a:solidFill>
                    <a:schemeClr val="bg1"/>
                  </a:solidFill>
                  <a:latin typeface="微软雅黑" pitchFamily="34" charset="-122"/>
                  <a:ea typeface="微软雅黑" pitchFamily="34" charset="-122"/>
                </a:endParaRPr>
              </a:p>
            </p:txBody>
          </p:sp>
        </p:grpSp>
        <p:sp>
          <p:nvSpPr>
            <p:cNvPr id="38" name="文本框 37">
              <a:extLst>
                <a:ext uri="{FF2B5EF4-FFF2-40B4-BE49-F238E27FC236}">
                  <a16:creationId xmlns:a16="http://schemas.microsoft.com/office/drawing/2014/main" id="{0EFEC8CF-82E6-EED6-7C08-1ADFA5EAE30E}"/>
                </a:ext>
              </a:extLst>
            </p:cNvPr>
            <p:cNvSpPr txBox="1"/>
            <p:nvPr/>
          </p:nvSpPr>
          <p:spPr>
            <a:xfrm>
              <a:off x="322263" y="6741059"/>
              <a:ext cx="2926914" cy="510747"/>
            </a:xfrm>
            <a:prstGeom prst="rect">
              <a:avLst/>
            </a:prstGeom>
            <a:noFill/>
          </p:spPr>
          <p:txBody>
            <a:bodyPr wrap="square" rtlCol="0">
              <a:spAutoFit/>
            </a:bodyPr>
            <a:lstStyle/>
            <a:p>
              <a:pPr indent="457200">
                <a:lnSpc>
                  <a:spcPct val="150000"/>
                </a:lnSpc>
              </a:pPr>
              <a:r>
                <a:rPr lang="zh-CN" altLang="en-US" sz="2000" b="1" dirty="0">
                  <a:solidFill>
                    <a:schemeClr val="bg1"/>
                  </a:solidFill>
                  <a:latin typeface="微软雅黑" pitchFamily="34" charset="-122"/>
                  <a:ea typeface="微软雅黑" pitchFamily="34" charset="-122"/>
                </a:rPr>
                <a:t>沙湾区场镇</a:t>
              </a:r>
              <a:endParaRPr lang="en-US" altLang="zh-CN" sz="2000" b="1" dirty="0">
                <a:solidFill>
                  <a:schemeClr val="bg1"/>
                </a:solidFill>
                <a:latin typeface="微软雅黑" pitchFamily="34" charset="-122"/>
                <a:ea typeface="微软雅黑" pitchFamily="34" charset="-122"/>
              </a:endParaRPr>
            </a:p>
          </p:txBody>
        </p:sp>
      </p:grpSp>
      <p:sp>
        <p:nvSpPr>
          <p:cNvPr id="7" name="文本框 6">
            <a:extLst>
              <a:ext uri="{FF2B5EF4-FFF2-40B4-BE49-F238E27FC236}">
                <a16:creationId xmlns:a16="http://schemas.microsoft.com/office/drawing/2014/main" id="{9D32EA76-FF44-A36F-8E8D-EE7BD5C24D85}"/>
              </a:ext>
            </a:extLst>
          </p:cNvPr>
          <p:cNvSpPr txBox="1"/>
          <p:nvPr/>
        </p:nvSpPr>
        <p:spPr>
          <a:xfrm>
            <a:off x="322263" y="1161371"/>
            <a:ext cx="7460825" cy="499624"/>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en-US" altLang="zh-CN" sz="2000" b="1" dirty="0">
                <a:latin typeface="微软雅黑" pitchFamily="34" charset="-122"/>
                <a:ea typeface="微软雅黑" pitchFamily="34" charset="-122"/>
              </a:rPr>
              <a:t>3</a:t>
            </a:r>
            <a:r>
              <a:rPr lang="zh-CN" altLang="en-US" sz="2000" b="1" dirty="0">
                <a:latin typeface="微软雅黑" pitchFamily="34" charset="-122"/>
                <a:ea typeface="微软雅黑" pitchFamily="34" charset="-122"/>
              </a:rPr>
              <a:t>、缓解沙湾区城区学校招生压力的必要</a:t>
            </a:r>
            <a:endParaRPr lang="en-US" altLang="zh-CN" sz="2000" b="1" dirty="0">
              <a:latin typeface="微软雅黑" pitchFamily="34" charset="-122"/>
              <a:ea typeface="微软雅黑" pitchFamily="34" charset="-122"/>
            </a:endParaRPr>
          </a:p>
        </p:txBody>
      </p:sp>
    </p:spTree>
    <p:extLst>
      <p:ext uri="{BB962C8B-B14F-4D97-AF65-F5344CB8AC3E}">
        <p14:creationId xmlns:p14="http://schemas.microsoft.com/office/powerpoint/2010/main" val="352054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3108787"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项目建设的必要性</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03</a:t>
            </a:r>
          </a:p>
        </p:txBody>
      </p:sp>
      <p:sp>
        <p:nvSpPr>
          <p:cNvPr id="38" name="文本框 37">
            <a:extLst>
              <a:ext uri="{FF2B5EF4-FFF2-40B4-BE49-F238E27FC236}">
                <a16:creationId xmlns:a16="http://schemas.microsoft.com/office/drawing/2014/main" id="{0EFEC8CF-82E6-EED6-7C08-1ADFA5EAE30E}"/>
              </a:ext>
            </a:extLst>
          </p:cNvPr>
          <p:cNvSpPr txBox="1"/>
          <p:nvPr/>
        </p:nvSpPr>
        <p:spPr>
          <a:xfrm>
            <a:off x="543747" y="8976380"/>
            <a:ext cx="2926914" cy="510747"/>
          </a:xfrm>
          <a:prstGeom prst="rect">
            <a:avLst/>
          </a:prstGeom>
          <a:noFill/>
        </p:spPr>
        <p:txBody>
          <a:bodyPr wrap="square" rtlCol="0">
            <a:spAutoFit/>
          </a:bodyPr>
          <a:lstStyle/>
          <a:p>
            <a:pPr indent="457200">
              <a:lnSpc>
                <a:spcPct val="150000"/>
              </a:lnSpc>
            </a:pPr>
            <a:r>
              <a:rPr lang="zh-CN" altLang="en-US" sz="2000" b="1" dirty="0">
                <a:solidFill>
                  <a:schemeClr val="bg1"/>
                </a:solidFill>
                <a:latin typeface="微软雅黑" pitchFamily="34" charset="-122"/>
                <a:ea typeface="微软雅黑" pitchFamily="34" charset="-122"/>
              </a:rPr>
              <a:t>沙湾区场镇</a:t>
            </a:r>
            <a:endParaRPr lang="en-US" altLang="zh-CN" sz="2000" b="1" dirty="0">
              <a:solidFill>
                <a:schemeClr val="bg1"/>
              </a:solidFill>
              <a:latin typeface="微软雅黑" pitchFamily="34" charset="-122"/>
              <a:ea typeface="微软雅黑" pitchFamily="34" charset="-122"/>
            </a:endParaRPr>
          </a:p>
        </p:txBody>
      </p:sp>
      <p:sp>
        <p:nvSpPr>
          <p:cNvPr id="47" name="文本框 46">
            <a:extLst>
              <a:ext uri="{FF2B5EF4-FFF2-40B4-BE49-F238E27FC236}">
                <a16:creationId xmlns:a16="http://schemas.microsoft.com/office/drawing/2014/main" id="{A032650C-EC51-5742-B93D-531F162D3C54}"/>
              </a:ext>
            </a:extLst>
          </p:cNvPr>
          <p:cNvSpPr txBox="1"/>
          <p:nvPr/>
        </p:nvSpPr>
        <p:spPr>
          <a:xfrm>
            <a:off x="322263" y="1161371"/>
            <a:ext cx="4618037" cy="499624"/>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en-US" altLang="zh-CN" sz="2000" b="1" dirty="0">
                <a:latin typeface="微软雅黑" pitchFamily="34" charset="-122"/>
                <a:ea typeface="微软雅黑" pitchFamily="34" charset="-122"/>
              </a:rPr>
              <a:t>4</a:t>
            </a:r>
            <a:r>
              <a:rPr lang="zh-CN" altLang="en-US" sz="2000" b="1" dirty="0">
                <a:latin typeface="微软雅黑" pitchFamily="34" charset="-122"/>
                <a:ea typeface="微软雅黑" pitchFamily="34" charset="-122"/>
              </a:rPr>
              <a:t>、保护沫溪河生态环境的必要</a:t>
            </a:r>
            <a:endParaRPr lang="en-US" altLang="zh-CN" sz="2000" b="1" dirty="0">
              <a:latin typeface="微软雅黑" pitchFamily="34" charset="-122"/>
              <a:ea typeface="微软雅黑" pitchFamily="34" charset="-122"/>
            </a:endParaRPr>
          </a:p>
        </p:txBody>
      </p:sp>
      <p:sp>
        <p:nvSpPr>
          <p:cNvPr id="49" name="文本框 48">
            <a:extLst>
              <a:ext uri="{FF2B5EF4-FFF2-40B4-BE49-F238E27FC236}">
                <a16:creationId xmlns:a16="http://schemas.microsoft.com/office/drawing/2014/main" id="{5E1AED47-C7EB-E029-2230-5A1F60C7DF88}"/>
              </a:ext>
            </a:extLst>
          </p:cNvPr>
          <p:cNvSpPr txBox="1"/>
          <p:nvPr/>
        </p:nvSpPr>
        <p:spPr>
          <a:xfrm>
            <a:off x="322263" y="1569609"/>
            <a:ext cx="14474825" cy="1422954"/>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踏水中学地处踏水村，离镇中心区较远，学校及周边居民生活污水无法纳入集镇污水处理网，学校和踏水村产生的污水直接排放沫溪河，对水质和生态环境有一定影响。借着踏水中学扩建工程的实施，第一可以将踏水镇场镇内污水处理管网接入学校和踏水村，第二，位于踏水中学配套增设一座小型污水处理站，能有效处理学校及周边生活污水，进而保护沐溪河生态环境。</a:t>
            </a:r>
            <a:endParaRPr lang="en-US" altLang="zh-CN" sz="2000" dirty="0">
              <a:latin typeface="微软雅黑" pitchFamily="34" charset="-122"/>
              <a:ea typeface="微软雅黑" pitchFamily="34" charset="-122"/>
            </a:endParaRPr>
          </a:p>
        </p:txBody>
      </p:sp>
      <p:pic>
        <p:nvPicPr>
          <p:cNvPr id="7" name="图片 6">
            <a:extLst>
              <a:ext uri="{FF2B5EF4-FFF2-40B4-BE49-F238E27FC236}">
                <a16:creationId xmlns:a16="http://schemas.microsoft.com/office/drawing/2014/main" id="{EAF12AB7-6F98-F492-5800-E96E86DD2E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2263" y="2974561"/>
            <a:ext cx="14474825" cy="7294345"/>
          </a:xfrm>
          <a:prstGeom prst="rect">
            <a:avLst/>
          </a:prstGeom>
        </p:spPr>
      </p:pic>
      <p:sp>
        <p:nvSpPr>
          <p:cNvPr id="9" name="任意多边形: 形状 8">
            <a:extLst>
              <a:ext uri="{FF2B5EF4-FFF2-40B4-BE49-F238E27FC236}">
                <a16:creationId xmlns:a16="http://schemas.microsoft.com/office/drawing/2014/main" id="{BF87172C-FCA7-D8BD-A79A-63AD08C57766}"/>
              </a:ext>
            </a:extLst>
          </p:cNvPr>
          <p:cNvSpPr/>
          <p:nvPr/>
        </p:nvSpPr>
        <p:spPr>
          <a:xfrm>
            <a:off x="11997161" y="5320568"/>
            <a:ext cx="2389954" cy="3039853"/>
          </a:xfrm>
          <a:custGeom>
            <a:avLst/>
            <a:gdLst>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614488 w 2443163"/>
              <a:gd name="connsiteY17" fmla="*/ 1795463 h 3105150"/>
              <a:gd name="connsiteX18" fmla="*/ 1614488 w 2443163"/>
              <a:gd name="connsiteY18" fmla="*/ 2190750 h 3105150"/>
              <a:gd name="connsiteX19" fmla="*/ 1481138 w 2443163"/>
              <a:gd name="connsiteY19" fmla="*/ 2728913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614488 w 2443163"/>
              <a:gd name="connsiteY17" fmla="*/ 1795463 h 3105150"/>
              <a:gd name="connsiteX18" fmla="*/ 1414463 w 2443163"/>
              <a:gd name="connsiteY18" fmla="*/ 2228850 h 3105150"/>
              <a:gd name="connsiteX19" fmla="*/ 1481138 w 2443163"/>
              <a:gd name="connsiteY19" fmla="*/ 2728913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481138 w 2443163"/>
              <a:gd name="connsiteY19" fmla="*/ 2728913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481138 w 2443163"/>
              <a:gd name="connsiteY19" fmla="*/ 2728913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188245 w 2443163"/>
              <a:gd name="connsiteY19" fmla="*/ 2512219 h 3105150"/>
              <a:gd name="connsiteX20" fmla="*/ 1343025 w 2443163"/>
              <a:gd name="connsiteY20" fmla="*/ 3009900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188245 w 2443163"/>
              <a:gd name="connsiteY19" fmla="*/ 2512219 h 3105150"/>
              <a:gd name="connsiteX20" fmla="*/ 1000125 w 2443163"/>
              <a:gd name="connsiteY20" fmla="*/ 2833687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5150"/>
              <a:gd name="connsiteX1" fmla="*/ 742950 w 2443163"/>
              <a:gd name="connsiteY1" fmla="*/ 161925 h 3105150"/>
              <a:gd name="connsiteX2" fmla="*/ 681038 w 2443163"/>
              <a:gd name="connsiteY2" fmla="*/ 276225 h 3105150"/>
              <a:gd name="connsiteX3" fmla="*/ 971550 w 2443163"/>
              <a:gd name="connsiteY3" fmla="*/ 604838 h 3105150"/>
              <a:gd name="connsiteX4" fmla="*/ 1400175 w 2443163"/>
              <a:gd name="connsiteY4" fmla="*/ 623888 h 3105150"/>
              <a:gd name="connsiteX5" fmla="*/ 1543050 w 2443163"/>
              <a:gd name="connsiteY5" fmla="*/ 547688 h 3105150"/>
              <a:gd name="connsiteX6" fmla="*/ 1666875 w 2443163"/>
              <a:gd name="connsiteY6" fmla="*/ 285750 h 3105150"/>
              <a:gd name="connsiteX7" fmla="*/ 1895475 w 2443163"/>
              <a:gd name="connsiteY7" fmla="*/ 295275 h 3105150"/>
              <a:gd name="connsiteX8" fmla="*/ 2071688 w 2443163"/>
              <a:gd name="connsiteY8" fmla="*/ 347663 h 3105150"/>
              <a:gd name="connsiteX9" fmla="*/ 2157413 w 2443163"/>
              <a:gd name="connsiteY9" fmla="*/ 238125 h 3105150"/>
              <a:gd name="connsiteX10" fmla="*/ 2062163 w 2443163"/>
              <a:gd name="connsiteY10" fmla="*/ 190500 h 3105150"/>
              <a:gd name="connsiteX11" fmla="*/ 2190750 w 2443163"/>
              <a:gd name="connsiteY11" fmla="*/ 0 h 3105150"/>
              <a:gd name="connsiteX12" fmla="*/ 2443163 w 2443163"/>
              <a:gd name="connsiteY12" fmla="*/ 171450 h 3105150"/>
              <a:gd name="connsiteX13" fmla="*/ 2105025 w 2443163"/>
              <a:gd name="connsiteY13" fmla="*/ 561975 h 3105150"/>
              <a:gd name="connsiteX14" fmla="*/ 1971675 w 2443163"/>
              <a:gd name="connsiteY14" fmla="*/ 762000 h 3105150"/>
              <a:gd name="connsiteX15" fmla="*/ 1828800 w 2443163"/>
              <a:gd name="connsiteY15" fmla="*/ 947738 h 3105150"/>
              <a:gd name="connsiteX16" fmla="*/ 1738313 w 2443163"/>
              <a:gd name="connsiteY16" fmla="*/ 1381125 h 3105150"/>
              <a:gd name="connsiteX17" fmla="*/ 1512094 w 2443163"/>
              <a:gd name="connsiteY17" fmla="*/ 1854994 h 3105150"/>
              <a:gd name="connsiteX18" fmla="*/ 1414463 w 2443163"/>
              <a:gd name="connsiteY18" fmla="*/ 2228850 h 3105150"/>
              <a:gd name="connsiteX19" fmla="*/ 1188245 w 2443163"/>
              <a:gd name="connsiteY19" fmla="*/ 2512219 h 3105150"/>
              <a:gd name="connsiteX20" fmla="*/ 1000125 w 2443163"/>
              <a:gd name="connsiteY20" fmla="*/ 2833687 h 3105150"/>
              <a:gd name="connsiteX21" fmla="*/ 790575 w 2443163"/>
              <a:gd name="connsiteY21" fmla="*/ 3105150 h 3105150"/>
              <a:gd name="connsiteX22" fmla="*/ 533400 w 2443163"/>
              <a:gd name="connsiteY22" fmla="*/ 3095625 h 3105150"/>
              <a:gd name="connsiteX23" fmla="*/ 452438 w 2443163"/>
              <a:gd name="connsiteY23" fmla="*/ 3081338 h 3105150"/>
              <a:gd name="connsiteX24" fmla="*/ 481013 w 2443163"/>
              <a:gd name="connsiteY24" fmla="*/ 3028950 h 3105150"/>
              <a:gd name="connsiteX25" fmla="*/ 390525 w 2443163"/>
              <a:gd name="connsiteY25" fmla="*/ 3033713 h 3105150"/>
              <a:gd name="connsiteX26" fmla="*/ 376238 w 2443163"/>
              <a:gd name="connsiteY26" fmla="*/ 2900363 h 3105150"/>
              <a:gd name="connsiteX27" fmla="*/ 371475 w 2443163"/>
              <a:gd name="connsiteY27" fmla="*/ 2671763 h 3105150"/>
              <a:gd name="connsiteX28" fmla="*/ 276225 w 2443163"/>
              <a:gd name="connsiteY28" fmla="*/ 2538413 h 3105150"/>
              <a:gd name="connsiteX29" fmla="*/ 323850 w 2443163"/>
              <a:gd name="connsiteY29" fmla="*/ 2405063 h 3105150"/>
              <a:gd name="connsiteX30" fmla="*/ 390525 w 2443163"/>
              <a:gd name="connsiteY30" fmla="*/ 2357438 h 3105150"/>
              <a:gd name="connsiteX31" fmla="*/ 447675 w 2443163"/>
              <a:gd name="connsiteY31" fmla="*/ 2347913 h 3105150"/>
              <a:gd name="connsiteX32" fmla="*/ 428625 w 2443163"/>
              <a:gd name="connsiteY32" fmla="*/ 2224088 h 3105150"/>
              <a:gd name="connsiteX33" fmla="*/ 438150 w 2443163"/>
              <a:gd name="connsiteY33" fmla="*/ 2105025 h 3105150"/>
              <a:gd name="connsiteX34" fmla="*/ 447675 w 2443163"/>
              <a:gd name="connsiteY34" fmla="*/ 2057400 h 3105150"/>
              <a:gd name="connsiteX35" fmla="*/ 223838 w 2443163"/>
              <a:gd name="connsiteY35" fmla="*/ 1957388 h 3105150"/>
              <a:gd name="connsiteX36" fmla="*/ 190500 w 2443163"/>
              <a:gd name="connsiteY36" fmla="*/ 1576388 h 3105150"/>
              <a:gd name="connsiteX37" fmla="*/ 0 w 2443163"/>
              <a:gd name="connsiteY37" fmla="*/ 1557338 h 3105150"/>
              <a:gd name="connsiteX38" fmla="*/ 33338 w 2443163"/>
              <a:gd name="connsiteY38" fmla="*/ 1381125 h 3105150"/>
              <a:gd name="connsiteX39" fmla="*/ 133350 w 2443163"/>
              <a:gd name="connsiteY39" fmla="*/ 1366838 h 3105150"/>
              <a:gd name="connsiteX40" fmla="*/ 519113 w 2443163"/>
              <a:gd name="connsiteY40" fmla="*/ 1462088 h 3105150"/>
              <a:gd name="connsiteX41" fmla="*/ 542925 w 2443163"/>
              <a:gd name="connsiteY41" fmla="*/ 1352550 h 3105150"/>
              <a:gd name="connsiteX42" fmla="*/ 509588 w 2443163"/>
              <a:gd name="connsiteY42" fmla="*/ 976313 h 3105150"/>
              <a:gd name="connsiteX43" fmla="*/ 500063 w 2443163"/>
              <a:gd name="connsiteY43" fmla="*/ 795338 h 3105150"/>
              <a:gd name="connsiteX44" fmla="*/ 395288 w 2443163"/>
              <a:gd name="connsiteY44" fmla="*/ 585788 h 3105150"/>
              <a:gd name="connsiteX45" fmla="*/ 361950 w 2443163"/>
              <a:gd name="connsiteY45" fmla="*/ 371475 h 3105150"/>
              <a:gd name="connsiteX46" fmla="*/ 428625 w 2443163"/>
              <a:gd name="connsiteY46" fmla="*/ 214313 h 3105150"/>
              <a:gd name="connsiteX47" fmla="*/ 557213 w 2443163"/>
              <a:gd name="connsiteY47" fmla="*/ 80963 h 3105150"/>
              <a:gd name="connsiteX0" fmla="*/ 557213 w 2443163"/>
              <a:gd name="connsiteY0" fmla="*/ 80963 h 3107531"/>
              <a:gd name="connsiteX1" fmla="*/ 742950 w 2443163"/>
              <a:gd name="connsiteY1" fmla="*/ 161925 h 3107531"/>
              <a:gd name="connsiteX2" fmla="*/ 681038 w 2443163"/>
              <a:gd name="connsiteY2" fmla="*/ 276225 h 3107531"/>
              <a:gd name="connsiteX3" fmla="*/ 971550 w 2443163"/>
              <a:gd name="connsiteY3" fmla="*/ 604838 h 3107531"/>
              <a:gd name="connsiteX4" fmla="*/ 1400175 w 2443163"/>
              <a:gd name="connsiteY4" fmla="*/ 623888 h 3107531"/>
              <a:gd name="connsiteX5" fmla="*/ 1543050 w 2443163"/>
              <a:gd name="connsiteY5" fmla="*/ 547688 h 3107531"/>
              <a:gd name="connsiteX6" fmla="*/ 1666875 w 2443163"/>
              <a:gd name="connsiteY6" fmla="*/ 285750 h 3107531"/>
              <a:gd name="connsiteX7" fmla="*/ 1895475 w 2443163"/>
              <a:gd name="connsiteY7" fmla="*/ 295275 h 3107531"/>
              <a:gd name="connsiteX8" fmla="*/ 2071688 w 2443163"/>
              <a:gd name="connsiteY8" fmla="*/ 347663 h 3107531"/>
              <a:gd name="connsiteX9" fmla="*/ 2157413 w 2443163"/>
              <a:gd name="connsiteY9" fmla="*/ 238125 h 3107531"/>
              <a:gd name="connsiteX10" fmla="*/ 2062163 w 2443163"/>
              <a:gd name="connsiteY10" fmla="*/ 190500 h 3107531"/>
              <a:gd name="connsiteX11" fmla="*/ 2190750 w 2443163"/>
              <a:gd name="connsiteY11" fmla="*/ 0 h 3107531"/>
              <a:gd name="connsiteX12" fmla="*/ 2443163 w 2443163"/>
              <a:gd name="connsiteY12" fmla="*/ 171450 h 3107531"/>
              <a:gd name="connsiteX13" fmla="*/ 2105025 w 2443163"/>
              <a:gd name="connsiteY13" fmla="*/ 561975 h 3107531"/>
              <a:gd name="connsiteX14" fmla="*/ 1971675 w 2443163"/>
              <a:gd name="connsiteY14" fmla="*/ 762000 h 3107531"/>
              <a:gd name="connsiteX15" fmla="*/ 1828800 w 2443163"/>
              <a:gd name="connsiteY15" fmla="*/ 947738 h 3107531"/>
              <a:gd name="connsiteX16" fmla="*/ 1738313 w 2443163"/>
              <a:gd name="connsiteY16" fmla="*/ 1381125 h 3107531"/>
              <a:gd name="connsiteX17" fmla="*/ 1512094 w 2443163"/>
              <a:gd name="connsiteY17" fmla="*/ 1854994 h 3107531"/>
              <a:gd name="connsiteX18" fmla="*/ 1414463 w 2443163"/>
              <a:gd name="connsiteY18" fmla="*/ 2228850 h 3107531"/>
              <a:gd name="connsiteX19" fmla="*/ 1188245 w 2443163"/>
              <a:gd name="connsiteY19" fmla="*/ 2512219 h 3107531"/>
              <a:gd name="connsiteX20" fmla="*/ 1000125 w 2443163"/>
              <a:gd name="connsiteY20" fmla="*/ 2833687 h 3107531"/>
              <a:gd name="connsiteX21" fmla="*/ 673894 w 2443163"/>
              <a:gd name="connsiteY21" fmla="*/ 3107531 h 3107531"/>
              <a:gd name="connsiteX22" fmla="*/ 533400 w 2443163"/>
              <a:gd name="connsiteY22" fmla="*/ 3095625 h 3107531"/>
              <a:gd name="connsiteX23" fmla="*/ 452438 w 2443163"/>
              <a:gd name="connsiteY23" fmla="*/ 3081338 h 3107531"/>
              <a:gd name="connsiteX24" fmla="*/ 481013 w 2443163"/>
              <a:gd name="connsiteY24" fmla="*/ 3028950 h 3107531"/>
              <a:gd name="connsiteX25" fmla="*/ 390525 w 2443163"/>
              <a:gd name="connsiteY25" fmla="*/ 3033713 h 3107531"/>
              <a:gd name="connsiteX26" fmla="*/ 376238 w 2443163"/>
              <a:gd name="connsiteY26" fmla="*/ 2900363 h 3107531"/>
              <a:gd name="connsiteX27" fmla="*/ 371475 w 2443163"/>
              <a:gd name="connsiteY27" fmla="*/ 2671763 h 3107531"/>
              <a:gd name="connsiteX28" fmla="*/ 276225 w 2443163"/>
              <a:gd name="connsiteY28" fmla="*/ 2538413 h 3107531"/>
              <a:gd name="connsiteX29" fmla="*/ 323850 w 2443163"/>
              <a:gd name="connsiteY29" fmla="*/ 2405063 h 3107531"/>
              <a:gd name="connsiteX30" fmla="*/ 390525 w 2443163"/>
              <a:gd name="connsiteY30" fmla="*/ 2357438 h 3107531"/>
              <a:gd name="connsiteX31" fmla="*/ 447675 w 2443163"/>
              <a:gd name="connsiteY31" fmla="*/ 2347913 h 3107531"/>
              <a:gd name="connsiteX32" fmla="*/ 428625 w 2443163"/>
              <a:gd name="connsiteY32" fmla="*/ 2224088 h 3107531"/>
              <a:gd name="connsiteX33" fmla="*/ 438150 w 2443163"/>
              <a:gd name="connsiteY33" fmla="*/ 2105025 h 3107531"/>
              <a:gd name="connsiteX34" fmla="*/ 447675 w 2443163"/>
              <a:gd name="connsiteY34" fmla="*/ 2057400 h 3107531"/>
              <a:gd name="connsiteX35" fmla="*/ 223838 w 2443163"/>
              <a:gd name="connsiteY35" fmla="*/ 1957388 h 3107531"/>
              <a:gd name="connsiteX36" fmla="*/ 190500 w 2443163"/>
              <a:gd name="connsiteY36" fmla="*/ 1576388 h 3107531"/>
              <a:gd name="connsiteX37" fmla="*/ 0 w 2443163"/>
              <a:gd name="connsiteY37" fmla="*/ 1557338 h 3107531"/>
              <a:gd name="connsiteX38" fmla="*/ 33338 w 2443163"/>
              <a:gd name="connsiteY38" fmla="*/ 1381125 h 3107531"/>
              <a:gd name="connsiteX39" fmla="*/ 133350 w 2443163"/>
              <a:gd name="connsiteY39" fmla="*/ 1366838 h 3107531"/>
              <a:gd name="connsiteX40" fmla="*/ 519113 w 2443163"/>
              <a:gd name="connsiteY40" fmla="*/ 1462088 h 3107531"/>
              <a:gd name="connsiteX41" fmla="*/ 542925 w 2443163"/>
              <a:gd name="connsiteY41" fmla="*/ 1352550 h 3107531"/>
              <a:gd name="connsiteX42" fmla="*/ 509588 w 2443163"/>
              <a:gd name="connsiteY42" fmla="*/ 976313 h 3107531"/>
              <a:gd name="connsiteX43" fmla="*/ 500063 w 2443163"/>
              <a:gd name="connsiteY43" fmla="*/ 795338 h 3107531"/>
              <a:gd name="connsiteX44" fmla="*/ 395288 w 2443163"/>
              <a:gd name="connsiteY44" fmla="*/ 585788 h 3107531"/>
              <a:gd name="connsiteX45" fmla="*/ 361950 w 2443163"/>
              <a:gd name="connsiteY45" fmla="*/ 371475 h 3107531"/>
              <a:gd name="connsiteX46" fmla="*/ 428625 w 2443163"/>
              <a:gd name="connsiteY46" fmla="*/ 214313 h 3107531"/>
              <a:gd name="connsiteX47" fmla="*/ 557213 w 2443163"/>
              <a:gd name="connsiteY47" fmla="*/ 80963 h 3107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43163" h="3107531">
                <a:moveTo>
                  <a:pt x="557213" y="80963"/>
                </a:moveTo>
                <a:lnTo>
                  <a:pt x="742950" y="161925"/>
                </a:lnTo>
                <a:lnTo>
                  <a:pt x="681038" y="276225"/>
                </a:lnTo>
                <a:lnTo>
                  <a:pt x="971550" y="604838"/>
                </a:lnTo>
                <a:lnTo>
                  <a:pt x="1400175" y="623888"/>
                </a:lnTo>
                <a:lnTo>
                  <a:pt x="1543050" y="547688"/>
                </a:lnTo>
                <a:lnTo>
                  <a:pt x="1666875" y="285750"/>
                </a:lnTo>
                <a:lnTo>
                  <a:pt x="1895475" y="295275"/>
                </a:lnTo>
                <a:lnTo>
                  <a:pt x="2071688" y="347663"/>
                </a:lnTo>
                <a:lnTo>
                  <a:pt x="2157413" y="238125"/>
                </a:lnTo>
                <a:lnTo>
                  <a:pt x="2062163" y="190500"/>
                </a:lnTo>
                <a:lnTo>
                  <a:pt x="2190750" y="0"/>
                </a:lnTo>
                <a:lnTo>
                  <a:pt x="2443163" y="171450"/>
                </a:lnTo>
                <a:lnTo>
                  <a:pt x="2105025" y="561975"/>
                </a:lnTo>
                <a:lnTo>
                  <a:pt x="1971675" y="762000"/>
                </a:lnTo>
                <a:lnTo>
                  <a:pt x="1828800" y="947738"/>
                </a:lnTo>
                <a:lnTo>
                  <a:pt x="1738313" y="1381125"/>
                </a:lnTo>
                <a:cubicBezTo>
                  <a:pt x="1662907" y="1539081"/>
                  <a:pt x="1594644" y="1701801"/>
                  <a:pt x="1512094" y="1854994"/>
                </a:cubicBezTo>
                <a:lnTo>
                  <a:pt x="1414463" y="2228850"/>
                </a:lnTo>
                <a:lnTo>
                  <a:pt x="1188245" y="2512219"/>
                </a:lnTo>
                <a:cubicBezTo>
                  <a:pt x="1125538" y="2619375"/>
                  <a:pt x="1084264" y="2750344"/>
                  <a:pt x="1000125" y="2833687"/>
                </a:cubicBezTo>
                <a:lnTo>
                  <a:pt x="673894" y="3107531"/>
                </a:lnTo>
                <a:lnTo>
                  <a:pt x="533400" y="3095625"/>
                </a:lnTo>
                <a:lnTo>
                  <a:pt x="452438" y="3081338"/>
                </a:lnTo>
                <a:lnTo>
                  <a:pt x="481013" y="3028950"/>
                </a:lnTo>
                <a:lnTo>
                  <a:pt x="390525" y="3033713"/>
                </a:lnTo>
                <a:lnTo>
                  <a:pt x="376238" y="2900363"/>
                </a:lnTo>
                <a:cubicBezTo>
                  <a:pt x="374650" y="2824163"/>
                  <a:pt x="373063" y="2747963"/>
                  <a:pt x="371475" y="2671763"/>
                </a:cubicBezTo>
                <a:lnTo>
                  <a:pt x="276225" y="2538413"/>
                </a:lnTo>
                <a:lnTo>
                  <a:pt x="323850" y="2405063"/>
                </a:lnTo>
                <a:lnTo>
                  <a:pt x="390525" y="2357438"/>
                </a:lnTo>
                <a:lnTo>
                  <a:pt x="447675" y="2347913"/>
                </a:lnTo>
                <a:lnTo>
                  <a:pt x="428625" y="2224088"/>
                </a:lnTo>
                <a:lnTo>
                  <a:pt x="438150" y="2105025"/>
                </a:lnTo>
                <a:lnTo>
                  <a:pt x="447675" y="2057400"/>
                </a:lnTo>
                <a:lnTo>
                  <a:pt x="223838" y="1957388"/>
                </a:lnTo>
                <a:lnTo>
                  <a:pt x="190500" y="1576388"/>
                </a:lnTo>
                <a:lnTo>
                  <a:pt x="0" y="1557338"/>
                </a:lnTo>
                <a:lnTo>
                  <a:pt x="33338" y="1381125"/>
                </a:lnTo>
                <a:lnTo>
                  <a:pt x="133350" y="1366838"/>
                </a:lnTo>
                <a:lnTo>
                  <a:pt x="519113" y="1462088"/>
                </a:lnTo>
                <a:lnTo>
                  <a:pt x="542925" y="1352550"/>
                </a:lnTo>
                <a:lnTo>
                  <a:pt x="509588" y="976313"/>
                </a:lnTo>
                <a:lnTo>
                  <a:pt x="500063" y="795338"/>
                </a:lnTo>
                <a:lnTo>
                  <a:pt x="395288" y="585788"/>
                </a:lnTo>
                <a:lnTo>
                  <a:pt x="361950" y="371475"/>
                </a:lnTo>
                <a:lnTo>
                  <a:pt x="428625" y="214313"/>
                </a:lnTo>
                <a:lnTo>
                  <a:pt x="557213" y="80963"/>
                </a:lnTo>
                <a:close/>
              </a:path>
            </a:pathLst>
          </a:custGeom>
          <a:solidFill>
            <a:srgbClr val="F311D3">
              <a:alpha val="25000"/>
            </a:srgbClr>
          </a:solidFill>
          <a:ln w="25400">
            <a:solidFill>
              <a:srgbClr val="FF09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6EED791B-8FA1-98DD-23EC-AF4A27935122}"/>
              </a:ext>
            </a:extLst>
          </p:cNvPr>
          <p:cNvSpPr txBox="1"/>
          <p:nvPr/>
        </p:nvSpPr>
        <p:spPr>
          <a:xfrm rot="21115288">
            <a:off x="3550936" y="5675484"/>
            <a:ext cx="1324231" cy="458908"/>
          </a:xfrm>
          <a:prstGeom prst="rect">
            <a:avLst/>
          </a:prstGeom>
          <a:noFill/>
        </p:spPr>
        <p:txBody>
          <a:bodyPr wrap="square" rtlCol="0">
            <a:spAutoFit/>
          </a:bodyPr>
          <a:lstStyle/>
          <a:p>
            <a:pPr>
              <a:lnSpc>
                <a:spcPct val="150000"/>
              </a:lnSpc>
            </a:pPr>
            <a:r>
              <a:rPr lang="zh-CN" altLang="en-US" sz="1800" spc="275" dirty="0">
                <a:solidFill>
                  <a:schemeClr val="bg1"/>
                </a:solidFill>
                <a:latin typeface="微软雅黑" panose="020B0503020204020204" pitchFamily="34" charset="-122"/>
                <a:ea typeface="微软雅黑" panose="020B0503020204020204" pitchFamily="34" charset="-122"/>
              </a:rPr>
              <a:t>沐溪河</a:t>
            </a:r>
            <a:endParaRPr lang="en-US" altLang="zh-CN" sz="1800" spc="275" dirty="0">
              <a:solidFill>
                <a:schemeClr val="bg1"/>
              </a:solidFill>
              <a:latin typeface="微软雅黑" panose="020B0503020204020204" pitchFamily="34" charset="-122"/>
              <a:ea typeface="微软雅黑" panose="020B0503020204020204" pitchFamily="34" charset="-122"/>
            </a:endParaRPr>
          </a:p>
        </p:txBody>
      </p:sp>
      <p:sp>
        <p:nvSpPr>
          <p:cNvPr id="11" name="任意多边形: 形状 10">
            <a:extLst>
              <a:ext uri="{FF2B5EF4-FFF2-40B4-BE49-F238E27FC236}">
                <a16:creationId xmlns:a16="http://schemas.microsoft.com/office/drawing/2014/main" id="{01386D0B-EDCB-4DF3-A1FC-A2463A3CDD91}"/>
              </a:ext>
            </a:extLst>
          </p:cNvPr>
          <p:cNvSpPr/>
          <p:nvPr/>
        </p:nvSpPr>
        <p:spPr>
          <a:xfrm>
            <a:off x="2275843" y="5466543"/>
            <a:ext cx="788886" cy="1375893"/>
          </a:xfrm>
          <a:custGeom>
            <a:avLst/>
            <a:gdLst>
              <a:gd name="connsiteX0" fmla="*/ 806450 w 806450"/>
              <a:gd name="connsiteY0" fmla="*/ 0 h 1406525"/>
              <a:gd name="connsiteX1" fmla="*/ 196850 w 806450"/>
              <a:gd name="connsiteY1" fmla="*/ 733425 h 1406525"/>
              <a:gd name="connsiteX2" fmla="*/ 177800 w 806450"/>
              <a:gd name="connsiteY2" fmla="*/ 812800 h 1406525"/>
              <a:gd name="connsiteX3" fmla="*/ 282575 w 806450"/>
              <a:gd name="connsiteY3" fmla="*/ 952500 h 1406525"/>
              <a:gd name="connsiteX4" fmla="*/ 317500 w 806450"/>
              <a:gd name="connsiteY4" fmla="*/ 981075 h 1406525"/>
              <a:gd name="connsiteX5" fmla="*/ 0 w 806450"/>
              <a:gd name="connsiteY5" fmla="*/ 1406525 h 1406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6450" h="1406525">
                <a:moveTo>
                  <a:pt x="806450" y="0"/>
                </a:moveTo>
                <a:lnTo>
                  <a:pt x="196850" y="733425"/>
                </a:lnTo>
                <a:lnTo>
                  <a:pt x="177800" y="812800"/>
                </a:lnTo>
                <a:lnTo>
                  <a:pt x="282575" y="952500"/>
                </a:lnTo>
                <a:lnTo>
                  <a:pt x="317500" y="981075"/>
                </a:lnTo>
                <a:lnTo>
                  <a:pt x="0" y="1406525"/>
                </a:ln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596F451A-D2D6-000E-8EFD-056C44C4C7F6}"/>
              </a:ext>
            </a:extLst>
          </p:cNvPr>
          <p:cNvSpPr txBox="1"/>
          <p:nvPr/>
        </p:nvSpPr>
        <p:spPr>
          <a:xfrm rot="18524513">
            <a:off x="2553078" y="5696499"/>
            <a:ext cx="854919" cy="331181"/>
          </a:xfrm>
          <a:prstGeom prst="rect">
            <a:avLst/>
          </a:prstGeom>
          <a:noFill/>
          <a:effectLst>
            <a:glow rad="228600">
              <a:srgbClr val="72EE7E"/>
            </a:glow>
          </a:effectLst>
        </p:spPr>
        <p:txBody>
          <a:bodyPr wrap="square" rtlCol="0">
            <a:spAutoFit/>
          </a:bodyPr>
          <a:lstStyle/>
          <a:p>
            <a:r>
              <a:rPr lang="zh-CN" altLang="en-US" sz="1600" dirty="0">
                <a:solidFill>
                  <a:schemeClr val="accent6">
                    <a:lumMod val="50000"/>
                  </a:schemeClr>
                </a:solidFill>
                <a:effectLst>
                  <a:glow rad="266700">
                    <a:schemeClr val="bg1">
                      <a:alpha val="96000"/>
                    </a:schemeClr>
                  </a:glow>
                </a:effectLst>
                <a:latin typeface="微软雅黑" pitchFamily="34" charset="-122"/>
                <a:ea typeface="微软雅黑" pitchFamily="34" charset="-122"/>
              </a:rPr>
              <a:t>红星街</a:t>
            </a:r>
          </a:p>
        </p:txBody>
      </p:sp>
      <p:sp>
        <p:nvSpPr>
          <p:cNvPr id="14" name="任意多边形: 形状 13">
            <a:extLst>
              <a:ext uri="{FF2B5EF4-FFF2-40B4-BE49-F238E27FC236}">
                <a16:creationId xmlns:a16="http://schemas.microsoft.com/office/drawing/2014/main" id="{E41FB9D4-36CD-19C3-EB69-32AE5F41F59A}"/>
              </a:ext>
            </a:extLst>
          </p:cNvPr>
          <p:cNvSpPr/>
          <p:nvPr/>
        </p:nvSpPr>
        <p:spPr>
          <a:xfrm>
            <a:off x="12357440" y="6988411"/>
            <a:ext cx="706582" cy="2066945"/>
          </a:xfrm>
          <a:custGeom>
            <a:avLst/>
            <a:gdLst>
              <a:gd name="connsiteX0" fmla="*/ 690563 w 690563"/>
              <a:gd name="connsiteY0" fmla="*/ 0 h 1957388"/>
              <a:gd name="connsiteX1" fmla="*/ 552450 w 690563"/>
              <a:gd name="connsiteY1" fmla="*/ 352425 h 1957388"/>
              <a:gd name="connsiteX2" fmla="*/ 447675 w 690563"/>
              <a:gd name="connsiteY2" fmla="*/ 723900 h 1957388"/>
              <a:gd name="connsiteX3" fmla="*/ 180975 w 690563"/>
              <a:gd name="connsiteY3" fmla="*/ 1104900 h 1957388"/>
              <a:gd name="connsiteX4" fmla="*/ 133350 w 690563"/>
              <a:gd name="connsiteY4" fmla="*/ 1228725 h 1957388"/>
              <a:gd name="connsiteX5" fmla="*/ 42863 w 690563"/>
              <a:gd name="connsiteY5" fmla="*/ 1643063 h 1957388"/>
              <a:gd name="connsiteX6" fmla="*/ 0 w 690563"/>
              <a:gd name="connsiteY6" fmla="*/ 1957388 h 1957388"/>
              <a:gd name="connsiteX0" fmla="*/ 722313 w 722313"/>
              <a:gd name="connsiteY0" fmla="*/ 0 h 2112963"/>
              <a:gd name="connsiteX1" fmla="*/ 584200 w 722313"/>
              <a:gd name="connsiteY1" fmla="*/ 352425 h 2112963"/>
              <a:gd name="connsiteX2" fmla="*/ 479425 w 722313"/>
              <a:gd name="connsiteY2" fmla="*/ 723900 h 2112963"/>
              <a:gd name="connsiteX3" fmla="*/ 212725 w 722313"/>
              <a:gd name="connsiteY3" fmla="*/ 1104900 h 2112963"/>
              <a:gd name="connsiteX4" fmla="*/ 165100 w 722313"/>
              <a:gd name="connsiteY4" fmla="*/ 1228725 h 2112963"/>
              <a:gd name="connsiteX5" fmla="*/ 74613 w 722313"/>
              <a:gd name="connsiteY5" fmla="*/ 1643063 h 2112963"/>
              <a:gd name="connsiteX6" fmla="*/ 0 w 722313"/>
              <a:gd name="connsiteY6" fmla="*/ 2112963 h 2112963"/>
              <a:gd name="connsiteX0" fmla="*/ 722313 w 722313"/>
              <a:gd name="connsiteY0" fmla="*/ 0 h 2112963"/>
              <a:gd name="connsiteX1" fmla="*/ 584200 w 722313"/>
              <a:gd name="connsiteY1" fmla="*/ 352425 h 2112963"/>
              <a:gd name="connsiteX2" fmla="*/ 479425 w 722313"/>
              <a:gd name="connsiteY2" fmla="*/ 723900 h 2112963"/>
              <a:gd name="connsiteX3" fmla="*/ 212725 w 722313"/>
              <a:gd name="connsiteY3" fmla="*/ 1104900 h 2112963"/>
              <a:gd name="connsiteX4" fmla="*/ 165100 w 722313"/>
              <a:gd name="connsiteY4" fmla="*/ 1228725 h 2112963"/>
              <a:gd name="connsiteX5" fmla="*/ 74613 w 722313"/>
              <a:gd name="connsiteY5" fmla="*/ 1643063 h 2112963"/>
              <a:gd name="connsiteX6" fmla="*/ 0 w 722313"/>
              <a:gd name="connsiteY6" fmla="*/ 2112963 h 2112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313" h="2112963">
                <a:moveTo>
                  <a:pt x="722313" y="0"/>
                </a:moveTo>
                <a:lnTo>
                  <a:pt x="584200" y="352425"/>
                </a:lnTo>
                <a:lnTo>
                  <a:pt x="479425" y="723900"/>
                </a:lnTo>
                <a:lnTo>
                  <a:pt x="212725" y="1104900"/>
                </a:lnTo>
                <a:lnTo>
                  <a:pt x="165100" y="1228725"/>
                </a:lnTo>
                <a:lnTo>
                  <a:pt x="74613" y="1643063"/>
                </a:lnTo>
                <a:cubicBezTo>
                  <a:pt x="60325" y="1747838"/>
                  <a:pt x="23813" y="2008188"/>
                  <a:pt x="0" y="2112963"/>
                </a:cubicBez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16" name="文本框 15">
            <a:extLst>
              <a:ext uri="{FF2B5EF4-FFF2-40B4-BE49-F238E27FC236}">
                <a16:creationId xmlns:a16="http://schemas.microsoft.com/office/drawing/2014/main" id="{0CD875DA-9C14-73D3-9184-7512769EBCFB}"/>
              </a:ext>
            </a:extLst>
          </p:cNvPr>
          <p:cNvSpPr txBox="1"/>
          <p:nvPr/>
        </p:nvSpPr>
        <p:spPr>
          <a:xfrm rot="18314284">
            <a:off x="12348942" y="7553593"/>
            <a:ext cx="854919" cy="338554"/>
          </a:xfrm>
          <a:prstGeom prst="rect">
            <a:avLst/>
          </a:prstGeom>
          <a:noFill/>
          <a:effectLst>
            <a:glow rad="228600">
              <a:srgbClr val="72EE7E"/>
            </a:glow>
          </a:effectLst>
        </p:spPr>
        <p:txBody>
          <a:bodyPr wrap="square" rtlCol="0">
            <a:spAutoFit/>
          </a:bodyPr>
          <a:lstStyle/>
          <a:p>
            <a:r>
              <a:rPr lang="zh-CN" altLang="en-US" sz="1600" dirty="0">
                <a:solidFill>
                  <a:schemeClr val="accent6">
                    <a:lumMod val="50000"/>
                  </a:schemeClr>
                </a:solidFill>
                <a:effectLst>
                  <a:glow rad="266700">
                    <a:schemeClr val="bg1">
                      <a:alpha val="96000"/>
                    </a:schemeClr>
                  </a:glow>
                </a:effectLst>
                <a:latin typeface="微软雅黑" pitchFamily="34" charset="-122"/>
                <a:ea typeface="微软雅黑" pitchFamily="34" charset="-122"/>
              </a:rPr>
              <a:t>沐河街</a:t>
            </a:r>
          </a:p>
        </p:txBody>
      </p:sp>
      <p:sp>
        <p:nvSpPr>
          <p:cNvPr id="18" name="任意多边形: 形状 17">
            <a:extLst>
              <a:ext uri="{FF2B5EF4-FFF2-40B4-BE49-F238E27FC236}">
                <a16:creationId xmlns:a16="http://schemas.microsoft.com/office/drawing/2014/main" id="{62AAA5AD-FAE6-2F12-0481-4B40F9B41318}"/>
              </a:ext>
            </a:extLst>
          </p:cNvPr>
          <p:cNvSpPr/>
          <p:nvPr/>
        </p:nvSpPr>
        <p:spPr>
          <a:xfrm>
            <a:off x="918589" y="2989315"/>
            <a:ext cx="12167487" cy="3989778"/>
          </a:xfrm>
          <a:custGeom>
            <a:avLst/>
            <a:gdLst>
              <a:gd name="connsiteX0" fmla="*/ 0 w 10584180"/>
              <a:gd name="connsiteY0" fmla="*/ 0 h 5021580"/>
              <a:gd name="connsiteX1" fmla="*/ 1470660 w 10584180"/>
              <a:gd name="connsiteY1" fmla="*/ 2141220 h 5021580"/>
              <a:gd name="connsiteX2" fmla="*/ 1699260 w 10584180"/>
              <a:gd name="connsiteY2" fmla="*/ 2278380 h 5021580"/>
              <a:gd name="connsiteX3" fmla="*/ 2133600 w 10584180"/>
              <a:gd name="connsiteY3" fmla="*/ 2499360 h 5021580"/>
              <a:gd name="connsiteX4" fmla="*/ 2506980 w 10584180"/>
              <a:gd name="connsiteY4" fmla="*/ 2621280 h 5021580"/>
              <a:gd name="connsiteX5" fmla="*/ 2987040 w 10584180"/>
              <a:gd name="connsiteY5" fmla="*/ 2621280 h 5021580"/>
              <a:gd name="connsiteX6" fmla="*/ 3467100 w 10584180"/>
              <a:gd name="connsiteY6" fmla="*/ 2590800 h 5021580"/>
              <a:gd name="connsiteX7" fmla="*/ 3771900 w 10584180"/>
              <a:gd name="connsiteY7" fmla="*/ 2598420 h 5021580"/>
              <a:gd name="connsiteX8" fmla="*/ 4206240 w 10584180"/>
              <a:gd name="connsiteY8" fmla="*/ 2758440 h 5021580"/>
              <a:gd name="connsiteX9" fmla="*/ 4937760 w 10584180"/>
              <a:gd name="connsiteY9" fmla="*/ 2987040 h 5021580"/>
              <a:gd name="connsiteX10" fmla="*/ 5585460 w 10584180"/>
              <a:gd name="connsiteY10" fmla="*/ 3177540 h 5021580"/>
              <a:gd name="connsiteX11" fmla="*/ 6431280 w 10584180"/>
              <a:gd name="connsiteY11" fmla="*/ 3429000 h 5021580"/>
              <a:gd name="connsiteX12" fmla="*/ 7429500 w 10584180"/>
              <a:gd name="connsiteY12" fmla="*/ 3619500 h 5021580"/>
              <a:gd name="connsiteX13" fmla="*/ 8496300 w 10584180"/>
              <a:gd name="connsiteY13" fmla="*/ 3741420 h 5021580"/>
              <a:gd name="connsiteX14" fmla="*/ 9387840 w 10584180"/>
              <a:gd name="connsiteY14" fmla="*/ 3710940 h 5021580"/>
              <a:gd name="connsiteX15" fmla="*/ 10073640 w 10584180"/>
              <a:gd name="connsiteY15" fmla="*/ 3634740 h 5021580"/>
              <a:gd name="connsiteX16" fmla="*/ 10530840 w 10584180"/>
              <a:gd name="connsiteY16" fmla="*/ 3611880 h 5021580"/>
              <a:gd name="connsiteX17" fmla="*/ 10584180 w 10584180"/>
              <a:gd name="connsiteY17" fmla="*/ 3970020 h 5021580"/>
              <a:gd name="connsiteX18" fmla="*/ 10309860 w 10584180"/>
              <a:gd name="connsiteY18" fmla="*/ 4137660 h 5021580"/>
              <a:gd name="connsiteX19" fmla="*/ 10218420 w 10584180"/>
              <a:gd name="connsiteY19" fmla="*/ 4381500 h 5021580"/>
              <a:gd name="connsiteX20" fmla="*/ 10210800 w 10584180"/>
              <a:gd name="connsiteY20" fmla="*/ 4724400 h 5021580"/>
              <a:gd name="connsiteX21" fmla="*/ 10546080 w 10584180"/>
              <a:gd name="connsiteY21" fmla="*/ 5021580 h 5021580"/>
              <a:gd name="connsiteX0" fmla="*/ 0 w 10846118"/>
              <a:gd name="connsiteY0" fmla="*/ 0 h 5021580"/>
              <a:gd name="connsiteX1" fmla="*/ 1470660 w 10846118"/>
              <a:gd name="connsiteY1" fmla="*/ 2141220 h 5021580"/>
              <a:gd name="connsiteX2" fmla="*/ 1699260 w 10846118"/>
              <a:gd name="connsiteY2" fmla="*/ 2278380 h 5021580"/>
              <a:gd name="connsiteX3" fmla="*/ 2133600 w 10846118"/>
              <a:gd name="connsiteY3" fmla="*/ 2499360 h 5021580"/>
              <a:gd name="connsiteX4" fmla="*/ 2506980 w 10846118"/>
              <a:gd name="connsiteY4" fmla="*/ 2621280 h 5021580"/>
              <a:gd name="connsiteX5" fmla="*/ 2987040 w 10846118"/>
              <a:gd name="connsiteY5" fmla="*/ 2621280 h 5021580"/>
              <a:gd name="connsiteX6" fmla="*/ 3467100 w 10846118"/>
              <a:gd name="connsiteY6" fmla="*/ 2590800 h 5021580"/>
              <a:gd name="connsiteX7" fmla="*/ 3771900 w 10846118"/>
              <a:gd name="connsiteY7" fmla="*/ 2598420 h 5021580"/>
              <a:gd name="connsiteX8" fmla="*/ 4206240 w 10846118"/>
              <a:gd name="connsiteY8" fmla="*/ 2758440 h 5021580"/>
              <a:gd name="connsiteX9" fmla="*/ 4937760 w 10846118"/>
              <a:gd name="connsiteY9" fmla="*/ 2987040 h 5021580"/>
              <a:gd name="connsiteX10" fmla="*/ 5585460 w 10846118"/>
              <a:gd name="connsiteY10" fmla="*/ 3177540 h 5021580"/>
              <a:gd name="connsiteX11" fmla="*/ 6431280 w 10846118"/>
              <a:gd name="connsiteY11" fmla="*/ 3429000 h 5021580"/>
              <a:gd name="connsiteX12" fmla="*/ 7429500 w 10846118"/>
              <a:gd name="connsiteY12" fmla="*/ 3619500 h 5021580"/>
              <a:gd name="connsiteX13" fmla="*/ 8496300 w 10846118"/>
              <a:gd name="connsiteY13" fmla="*/ 3741420 h 5021580"/>
              <a:gd name="connsiteX14" fmla="*/ 9387840 w 10846118"/>
              <a:gd name="connsiteY14" fmla="*/ 3710940 h 5021580"/>
              <a:gd name="connsiteX15" fmla="*/ 10073640 w 10846118"/>
              <a:gd name="connsiteY15" fmla="*/ 3634740 h 5021580"/>
              <a:gd name="connsiteX16" fmla="*/ 10530840 w 10846118"/>
              <a:gd name="connsiteY16" fmla="*/ 3611880 h 5021580"/>
              <a:gd name="connsiteX17" fmla="*/ 10846118 w 10846118"/>
              <a:gd name="connsiteY17" fmla="*/ 3646170 h 5021580"/>
              <a:gd name="connsiteX18" fmla="*/ 10309860 w 10846118"/>
              <a:gd name="connsiteY18" fmla="*/ 4137660 h 5021580"/>
              <a:gd name="connsiteX19" fmla="*/ 10218420 w 10846118"/>
              <a:gd name="connsiteY19" fmla="*/ 4381500 h 5021580"/>
              <a:gd name="connsiteX20" fmla="*/ 10210800 w 10846118"/>
              <a:gd name="connsiteY20" fmla="*/ 4724400 h 5021580"/>
              <a:gd name="connsiteX21" fmla="*/ 10546080 w 10846118"/>
              <a:gd name="connsiteY21" fmla="*/ 5021580 h 5021580"/>
              <a:gd name="connsiteX0" fmla="*/ 0 w 10883479"/>
              <a:gd name="connsiteY0" fmla="*/ 0 h 5021580"/>
              <a:gd name="connsiteX1" fmla="*/ 1470660 w 10883479"/>
              <a:gd name="connsiteY1" fmla="*/ 2141220 h 5021580"/>
              <a:gd name="connsiteX2" fmla="*/ 1699260 w 10883479"/>
              <a:gd name="connsiteY2" fmla="*/ 2278380 h 5021580"/>
              <a:gd name="connsiteX3" fmla="*/ 2133600 w 10883479"/>
              <a:gd name="connsiteY3" fmla="*/ 2499360 h 5021580"/>
              <a:gd name="connsiteX4" fmla="*/ 2506980 w 10883479"/>
              <a:gd name="connsiteY4" fmla="*/ 2621280 h 5021580"/>
              <a:gd name="connsiteX5" fmla="*/ 2987040 w 10883479"/>
              <a:gd name="connsiteY5" fmla="*/ 2621280 h 5021580"/>
              <a:gd name="connsiteX6" fmla="*/ 3467100 w 10883479"/>
              <a:gd name="connsiteY6" fmla="*/ 2590800 h 5021580"/>
              <a:gd name="connsiteX7" fmla="*/ 3771900 w 10883479"/>
              <a:gd name="connsiteY7" fmla="*/ 2598420 h 5021580"/>
              <a:gd name="connsiteX8" fmla="*/ 4206240 w 10883479"/>
              <a:gd name="connsiteY8" fmla="*/ 2758440 h 5021580"/>
              <a:gd name="connsiteX9" fmla="*/ 4937760 w 10883479"/>
              <a:gd name="connsiteY9" fmla="*/ 2987040 h 5021580"/>
              <a:gd name="connsiteX10" fmla="*/ 5585460 w 10883479"/>
              <a:gd name="connsiteY10" fmla="*/ 3177540 h 5021580"/>
              <a:gd name="connsiteX11" fmla="*/ 6431280 w 10883479"/>
              <a:gd name="connsiteY11" fmla="*/ 3429000 h 5021580"/>
              <a:gd name="connsiteX12" fmla="*/ 7429500 w 10883479"/>
              <a:gd name="connsiteY12" fmla="*/ 3619500 h 5021580"/>
              <a:gd name="connsiteX13" fmla="*/ 8496300 w 10883479"/>
              <a:gd name="connsiteY13" fmla="*/ 3741420 h 5021580"/>
              <a:gd name="connsiteX14" fmla="*/ 9387840 w 10883479"/>
              <a:gd name="connsiteY14" fmla="*/ 3710940 h 5021580"/>
              <a:gd name="connsiteX15" fmla="*/ 10073640 w 10883479"/>
              <a:gd name="connsiteY15" fmla="*/ 3634740 h 5021580"/>
              <a:gd name="connsiteX16" fmla="*/ 10530840 w 10883479"/>
              <a:gd name="connsiteY16" fmla="*/ 3611880 h 5021580"/>
              <a:gd name="connsiteX17" fmla="*/ 10846118 w 10883479"/>
              <a:gd name="connsiteY17" fmla="*/ 3646170 h 5021580"/>
              <a:gd name="connsiteX18" fmla="*/ 10309860 w 10883479"/>
              <a:gd name="connsiteY18" fmla="*/ 4137660 h 5021580"/>
              <a:gd name="connsiteX19" fmla="*/ 10218420 w 10883479"/>
              <a:gd name="connsiteY19" fmla="*/ 4381500 h 5021580"/>
              <a:gd name="connsiteX20" fmla="*/ 10210800 w 10883479"/>
              <a:gd name="connsiteY20" fmla="*/ 4724400 h 5021580"/>
              <a:gd name="connsiteX21" fmla="*/ 10546080 w 10883479"/>
              <a:gd name="connsiteY21" fmla="*/ 5021580 h 5021580"/>
              <a:gd name="connsiteX0" fmla="*/ 0 w 11145814"/>
              <a:gd name="connsiteY0" fmla="*/ 0 h 5021580"/>
              <a:gd name="connsiteX1" fmla="*/ 1470660 w 11145814"/>
              <a:gd name="connsiteY1" fmla="*/ 2141220 h 5021580"/>
              <a:gd name="connsiteX2" fmla="*/ 1699260 w 11145814"/>
              <a:gd name="connsiteY2" fmla="*/ 2278380 h 5021580"/>
              <a:gd name="connsiteX3" fmla="*/ 2133600 w 11145814"/>
              <a:gd name="connsiteY3" fmla="*/ 2499360 h 5021580"/>
              <a:gd name="connsiteX4" fmla="*/ 2506980 w 11145814"/>
              <a:gd name="connsiteY4" fmla="*/ 2621280 h 5021580"/>
              <a:gd name="connsiteX5" fmla="*/ 2987040 w 11145814"/>
              <a:gd name="connsiteY5" fmla="*/ 2621280 h 5021580"/>
              <a:gd name="connsiteX6" fmla="*/ 3467100 w 11145814"/>
              <a:gd name="connsiteY6" fmla="*/ 2590800 h 5021580"/>
              <a:gd name="connsiteX7" fmla="*/ 3771900 w 11145814"/>
              <a:gd name="connsiteY7" fmla="*/ 2598420 h 5021580"/>
              <a:gd name="connsiteX8" fmla="*/ 4206240 w 11145814"/>
              <a:gd name="connsiteY8" fmla="*/ 2758440 h 5021580"/>
              <a:gd name="connsiteX9" fmla="*/ 4937760 w 11145814"/>
              <a:gd name="connsiteY9" fmla="*/ 2987040 h 5021580"/>
              <a:gd name="connsiteX10" fmla="*/ 5585460 w 11145814"/>
              <a:gd name="connsiteY10" fmla="*/ 3177540 h 5021580"/>
              <a:gd name="connsiteX11" fmla="*/ 6431280 w 11145814"/>
              <a:gd name="connsiteY11" fmla="*/ 3429000 h 5021580"/>
              <a:gd name="connsiteX12" fmla="*/ 7429500 w 11145814"/>
              <a:gd name="connsiteY12" fmla="*/ 3619500 h 5021580"/>
              <a:gd name="connsiteX13" fmla="*/ 8496300 w 11145814"/>
              <a:gd name="connsiteY13" fmla="*/ 3741420 h 5021580"/>
              <a:gd name="connsiteX14" fmla="*/ 9387840 w 11145814"/>
              <a:gd name="connsiteY14" fmla="*/ 3710940 h 5021580"/>
              <a:gd name="connsiteX15" fmla="*/ 10073640 w 11145814"/>
              <a:gd name="connsiteY15" fmla="*/ 3634740 h 5021580"/>
              <a:gd name="connsiteX16" fmla="*/ 10530840 w 11145814"/>
              <a:gd name="connsiteY16" fmla="*/ 3611880 h 5021580"/>
              <a:gd name="connsiteX17" fmla="*/ 10846118 w 11145814"/>
              <a:gd name="connsiteY17" fmla="*/ 3646170 h 5021580"/>
              <a:gd name="connsiteX18" fmla="*/ 11081385 w 11145814"/>
              <a:gd name="connsiteY18" fmla="*/ 3880485 h 5021580"/>
              <a:gd name="connsiteX19" fmla="*/ 10218420 w 11145814"/>
              <a:gd name="connsiteY19" fmla="*/ 4381500 h 5021580"/>
              <a:gd name="connsiteX20" fmla="*/ 10210800 w 11145814"/>
              <a:gd name="connsiteY20" fmla="*/ 4724400 h 5021580"/>
              <a:gd name="connsiteX21" fmla="*/ 10546080 w 11145814"/>
              <a:gd name="connsiteY21" fmla="*/ 5021580 h 5021580"/>
              <a:gd name="connsiteX0" fmla="*/ 0 w 11090831"/>
              <a:gd name="connsiteY0" fmla="*/ 0 h 5021580"/>
              <a:gd name="connsiteX1" fmla="*/ 1470660 w 11090831"/>
              <a:gd name="connsiteY1" fmla="*/ 2141220 h 5021580"/>
              <a:gd name="connsiteX2" fmla="*/ 1699260 w 11090831"/>
              <a:gd name="connsiteY2" fmla="*/ 2278380 h 5021580"/>
              <a:gd name="connsiteX3" fmla="*/ 2133600 w 11090831"/>
              <a:gd name="connsiteY3" fmla="*/ 2499360 h 5021580"/>
              <a:gd name="connsiteX4" fmla="*/ 2506980 w 11090831"/>
              <a:gd name="connsiteY4" fmla="*/ 2621280 h 5021580"/>
              <a:gd name="connsiteX5" fmla="*/ 2987040 w 11090831"/>
              <a:gd name="connsiteY5" fmla="*/ 2621280 h 5021580"/>
              <a:gd name="connsiteX6" fmla="*/ 3467100 w 11090831"/>
              <a:gd name="connsiteY6" fmla="*/ 2590800 h 5021580"/>
              <a:gd name="connsiteX7" fmla="*/ 3771900 w 11090831"/>
              <a:gd name="connsiteY7" fmla="*/ 2598420 h 5021580"/>
              <a:gd name="connsiteX8" fmla="*/ 4206240 w 11090831"/>
              <a:gd name="connsiteY8" fmla="*/ 2758440 h 5021580"/>
              <a:gd name="connsiteX9" fmla="*/ 4937760 w 11090831"/>
              <a:gd name="connsiteY9" fmla="*/ 2987040 h 5021580"/>
              <a:gd name="connsiteX10" fmla="*/ 5585460 w 11090831"/>
              <a:gd name="connsiteY10" fmla="*/ 3177540 h 5021580"/>
              <a:gd name="connsiteX11" fmla="*/ 6431280 w 11090831"/>
              <a:gd name="connsiteY11" fmla="*/ 3429000 h 5021580"/>
              <a:gd name="connsiteX12" fmla="*/ 7429500 w 11090831"/>
              <a:gd name="connsiteY12" fmla="*/ 3619500 h 5021580"/>
              <a:gd name="connsiteX13" fmla="*/ 8496300 w 11090831"/>
              <a:gd name="connsiteY13" fmla="*/ 3741420 h 5021580"/>
              <a:gd name="connsiteX14" fmla="*/ 9387840 w 11090831"/>
              <a:gd name="connsiteY14" fmla="*/ 3710940 h 5021580"/>
              <a:gd name="connsiteX15" fmla="*/ 10073640 w 11090831"/>
              <a:gd name="connsiteY15" fmla="*/ 3634740 h 5021580"/>
              <a:gd name="connsiteX16" fmla="*/ 10530840 w 11090831"/>
              <a:gd name="connsiteY16" fmla="*/ 3611880 h 5021580"/>
              <a:gd name="connsiteX17" fmla="*/ 10846118 w 11090831"/>
              <a:gd name="connsiteY17" fmla="*/ 3646170 h 5021580"/>
              <a:gd name="connsiteX18" fmla="*/ 11081385 w 11090831"/>
              <a:gd name="connsiteY18" fmla="*/ 3880485 h 5021580"/>
              <a:gd name="connsiteX19" fmla="*/ 10218420 w 11090831"/>
              <a:gd name="connsiteY19" fmla="*/ 4381500 h 5021580"/>
              <a:gd name="connsiteX20" fmla="*/ 10210800 w 11090831"/>
              <a:gd name="connsiteY20" fmla="*/ 4724400 h 5021580"/>
              <a:gd name="connsiteX21" fmla="*/ 10546080 w 11090831"/>
              <a:gd name="connsiteY21" fmla="*/ 5021580 h 5021580"/>
              <a:gd name="connsiteX0" fmla="*/ 0 w 11090831"/>
              <a:gd name="connsiteY0" fmla="*/ 0 h 5021580"/>
              <a:gd name="connsiteX1" fmla="*/ 1470660 w 11090831"/>
              <a:gd name="connsiteY1" fmla="*/ 2141220 h 5021580"/>
              <a:gd name="connsiteX2" fmla="*/ 1699260 w 11090831"/>
              <a:gd name="connsiteY2" fmla="*/ 2278380 h 5021580"/>
              <a:gd name="connsiteX3" fmla="*/ 2133600 w 11090831"/>
              <a:gd name="connsiteY3" fmla="*/ 2499360 h 5021580"/>
              <a:gd name="connsiteX4" fmla="*/ 2506980 w 11090831"/>
              <a:gd name="connsiteY4" fmla="*/ 2621280 h 5021580"/>
              <a:gd name="connsiteX5" fmla="*/ 2987040 w 11090831"/>
              <a:gd name="connsiteY5" fmla="*/ 2621280 h 5021580"/>
              <a:gd name="connsiteX6" fmla="*/ 3467100 w 11090831"/>
              <a:gd name="connsiteY6" fmla="*/ 2590800 h 5021580"/>
              <a:gd name="connsiteX7" fmla="*/ 3771900 w 11090831"/>
              <a:gd name="connsiteY7" fmla="*/ 2598420 h 5021580"/>
              <a:gd name="connsiteX8" fmla="*/ 4206240 w 11090831"/>
              <a:gd name="connsiteY8" fmla="*/ 2758440 h 5021580"/>
              <a:gd name="connsiteX9" fmla="*/ 4937760 w 11090831"/>
              <a:gd name="connsiteY9" fmla="*/ 2987040 h 5021580"/>
              <a:gd name="connsiteX10" fmla="*/ 5585460 w 11090831"/>
              <a:gd name="connsiteY10" fmla="*/ 3177540 h 5021580"/>
              <a:gd name="connsiteX11" fmla="*/ 6431280 w 11090831"/>
              <a:gd name="connsiteY11" fmla="*/ 3429000 h 5021580"/>
              <a:gd name="connsiteX12" fmla="*/ 7429500 w 11090831"/>
              <a:gd name="connsiteY12" fmla="*/ 3619500 h 5021580"/>
              <a:gd name="connsiteX13" fmla="*/ 8496300 w 11090831"/>
              <a:gd name="connsiteY13" fmla="*/ 3741420 h 5021580"/>
              <a:gd name="connsiteX14" fmla="*/ 9387840 w 11090831"/>
              <a:gd name="connsiteY14" fmla="*/ 3710940 h 5021580"/>
              <a:gd name="connsiteX15" fmla="*/ 10073640 w 11090831"/>
              <a:gd name="connsiteY15" fmla="*/ 3634740 h 5021580"/>
              <a:gd name="connsiteX16" fmla="*/ 10530840 w 11090831"/>
              <a:gd name="connsiteY16" fmla="*/ 3611880 h 5021580"/>
              <a:gd name="connsiteX17" fmla="*/ 10846118 w 11090831"/>
              <a:gd name="connsiteY17" fmla="*/ 3646170 h 5021580"/>
              <a:gd name="connsiteX18" fmla="*/ 11081385 w 11090831"/>
              <a:gd name="connsiteY18" fmla="*/ 3880485 h 5021580"/>
              <a:gd name="connsiteX19" fmla="*/ 10218420 w 11090831"/>
              <a:gd name="connsiteY19" fmla="*/ 4381500 h 5021580"/>
              <a:gd name="connsiteX20" fmla="*/ 10210800 w 11090831"/>
              <a:gd name="connsiteY20" fmla="*/ 4724400 h 5021580"/>
              <a:gd name="connsiteX21" fmla="*/ 10546080 w 11090831"/>
              <a:gd name="connsiteY21" fmla="*/ 5021580 h 5021580"/>
              <a:gd name="connsiteX0" fmla="*/ 0 w 11172948"/>
              <a:gd name="connsiteY0" fmla="*/ 0 h 5021580"/>
              <a:gd name="connsiteX1" fmla="*/ 1470660 w 11172948"/>
              <a:gd name="connsiteY1" fmla="*/ 2141220 h 5021580"/>
              <a:gd name="connsiteX2" fmla="*/ 1699260 w 11172948"/>
              <a:gd name="connsiteY2" fmla="*/ 2278380 h 5021580"/>
              <a:gd name="connsiteX3" fmla="*/ 2133600 w 11172948"/>
              <a:gd name="connsiteY3" fmla="*/ 2499360 h 5021580"/>
              <a:gd name="connsiteX4" fmla="*/ 2506980 w 11172948"/>
              <a:gd name="connsiteY4" fmla="*/ 2621280 h 5021580"/>
              <a:gd name="connsiteX5" fmla="*/ 2987040 w 11172948"/>
              <a:gd name="connsiteY5" fmla="*/ 2621280 h 5021580"/>
              <a:gd name="connsiteX6" fmla="*/ 3467100 w 11172948"/>
              <a:gd name="connsiteY6" fmla="*/ 2590800 h 5021580"/>
              <a:gd name="connsiteX7" fmla="*/ 3771900 w 11172948"/>
              <a:gd name="connsiteY7" fmla="*/ 2598420 h 5021580"/>
              <a:gd name="connsiteX8" fmla="*/ 4206240 w 11172948"/>
              <a:gd name="connsiteY8" fmla="*/ 2758440 h 5021580"/>
              <a:gd name="connsiteX9" fmla="*/ 4937760 w 11172948"/>
              <a:gd name="connsiteY9" fmla="*/ 2987040 h 5021580"/>
              <a:gd name="connsiteX10" fmla="*/ 5585460 w 11172948"/>
              <a:gd name="connsiteY10" fmla="*/ 3177540 h 5021580"/>
              <a:gd name="connsiteX11" fmla="*/ 6431280 w 11172948"/>
              <a:gd name="connsiteY11" fmla="*/ 3429000 h 5021580"/>
              <a:gd name="connsiteX12" fmla="*/ 7429500 w 11172948"/>
              <a:gd name="connsiteY12" fmla="*/ 3619500 h 5021580"/>
              <a:gd name="connsiteX13" fmla="*/ 8496300 w 11172948"/>
              <a:gd name="connsiteY13" fmla="*/ 3741420 h 5021580"/>
              <a:gd name="connsiteX14" fmla="*/ 9387840 w 11172948"/>
              <a:gd name="connsiteY14" fmla="*/ 3710940 h 5021580"/>
              <a:gd name="connsiteX15" fmla="*/ 10073640 w 11172948"/>
              <a:gd name="connsiteY15" fmla="*/ 3634740 h 5021580"/>
              <a:gd name="connsiteX16" fmla="*/ 10530840 w 11172948"/>
              <a:gd name="connsiteY16" fmla="*/ 3611880 h 5021580"/>
              <a:gd name="connsiteX17" fmla="*/ 10846118 w 11172948"/>
              <a:gd name="connsiteY17" fmla="*/ 3646170 h 5021580"/>
              <a:gd name="connsiteX18" fmla="*/ 11167110 w 11172948"/>
              <a:gd name="connsiteY18" fmla="*/ 3761423 h 5021580"/>
              <a:gd name="connsiteX19" fmla="*/ 10218420 w 11172948"/>
              <a:gd name="connsiteY19" fmla="*/ 4381500 h 5021580"/>
              <a:gd name="connsiteX20" fmla="*/ 10210800 w 11172948"/>
              <a:gd name="connsiteY20" fmla="*/ 4724400 h 5021580"/>
              <a:gd name="connsiteX21" fmla="*/ 10546080 w 11172948"/>
              <a:gd name="connsiteY21" fmla="*/ 5021580 h 5021580"/>
              <a:gd name="connsiteX0" fmla="*/ 0 w 11167110"/>
              <a:gd name="connsiteY0" fmla="*/ 0 h 5021580"/>
              <a:gd name="connsiteX1" fmla="*/ 1470660 w 11167110"/>
              <a:gd name="connsiteY1" fmla="*/ 2141220 h 5021580"/>
              <a:gd name="connsiteX2" fmla="*/ 1699260 w 11167110"/>
              <a:gd name="connsiteY2" fmla="*/ 2278380 h 5021580"/>
              <a:gd name="connsiteX3" fmla="*/ 2133600 w 11167110"/>
              <a:gd name="connsiteY3" fmla="*/ 2499360 h 5021580"/>
              <a:gd name="connsiteX4" fmla="*/ 2506980 w 11167110"/>
              <a:gd name="connsiteY4" fmla="*/ 2621280 h 5021580"/>
              <a:gd name="connsiteX5" fmla="*/ 2987040 w 11167110"/>
              <a:gd name="connsiteY5" fmla="*/ 2621280 h 5021580"/>
              <a:gd name="connsiteX6" fmla="*/ 3467100 w 11167110"/>
              <a:gd name="connsiteY6" fmla="*/ 2590800 h 5021580"/>
              <a:gd name="connsiteX7" fmla="*/ 3771900 w 11167110"/>
              <a:gd name="connsiteY7" fmla="*/ 2598420 h 5021580"/>
              <a:gd name="connsiteX8" fmla="*/ 4206240 w 11167110"/>
              <a:gd name="connsiteY8" fmla="*/ 2758440 h 5021580"/>
              <a:gd name="connsiteX9" fmla="*/ 4937760 w 11167110"/>
              <a:gd name="connsiteY9" fmla="*/ 2987040 h 5021580"/>
              <a:gd name="connsiteX10" fmla="*/ 5585460 w 11167110"/>
              <a:gd name="connsiteY10" fmla="*/ 3177540 h 5021580"/>
              <a:gd name="connsiteX11" fmla="*/ 6431280 w 11167110"/>
              <a:gd name="connsiteY11" fmla="*/ 3429000 h 5021580"/>
              <a:gd name="connsiteX12" fmla="*/ 7429500 w 11167110"/>
              <a:gd name="connsiteY12" fmla="*/ 3619500 h 5021580"/>
              <a:gd name="connsiteX13" fmla="*/ 8496300 w 11167110"/>
              <a:gd name="connsiteY13" fmla="*/ 3741420 h 5021580"/>
              <a:gd name="connsiteX14" fmla="*/ 9387840 w 11167110"/>
              <a:gd name="connsiteY14" fmla="*/ 3710940 h 5021580"/>
              <a:gd name="connsiteX15" fmla="*/ 10073640 w 11167110"/>
              <a:gd name="connsiteY15" fmla="*/ 3634740 h 5021580"/>
              <a:gd name="connsiteX16" fmla="*/ 10530840 w 11167110"/>
              <a:gd name="connsiteY16" fmla="*/ 3611880 h 5021580"/>
              <a:gd name="connsiteX17" fmla="*/ 10846118 w 11167110"/>
              <a:gd name="connsiteY17" fmla="*/ 3646170 h 5021580"/>
              <a:gd name="connsiteX18" fmla="*/ 11167110 w 11167110"/>
              <a:gd name="connsiteY18" fmla="*/ 3761423 h 5021580"/>
              <a:gd name="connsiteX19" fmla="*/ 10218420 w 11167110"/>
              <a:gd name="connsiteY19" fmla="*/ 4381500 h 5021580"/>
              <a:gd name="connsiteX20" fmla="*/ 10210800 w 11167110"/>
              <a:gd name="connsiteY20" fmla="*/ 4724400 h 5021580"/>
              <a:gd name="connsiteX21" fmla="*/ 10546080 w 11167110"/>
              <a:gd name="connsiteY21" fmla="*/ 5021580 h 5021580"/>
              <a:gd name="connsiteX0" fmla="*/ 0 w 11179895"/>
              <a:gd name="connsiteY0" fmla="*/ 0 h 5021580"/>
              <a:gd name="connsiteX1" fmla="*/ 1470660 w 11179895"/>
              <a:gd name="connsiteY1" fmla="*/ 2141220 h 5021580"/>
              <a:gd name="connsiteX2" fmla="*/ 1699260 w 11179895"/>
              <a:gd name="connsiteY2" fmla="*/ 2278380 h 5021580"/>
              <a:gd name="connsiteX3" fmla="*/ 2133600 w 11179895"/>
              <a:gd name="connsiteY3" fmla="*/ 2499360 h 5021580"/>
              <a:gd name="connsiteX4" fmla="*/ 2506980 w 11179895"/>
              <a:gd name="connsiteY4" fmla="*/ 2621280 h 5021580"/>
              <a:gd name="connsiteX5" fmla="*/ 2987040 w 11179895"/>
              <a:gd name="connsiteY5" fmla="*/ 2621280 h 5021580"/>
              <a:gd name="connsiteX6" fmla="*/ 3467100 w 11179895"/>
              <a:gd name="connsiteY6" fmla="*/ 2590800 h 5021580"/>
              <a:gd name="connsiteX7" fmla="*/ 3771900 w 11179895"/>
              <a:gd name="connsiteY7" fmla="*/ 2598420 h 5021580"/>
              <a:gd name="connsiteX8" fmla="*/ 4206240 w 11179895"/>
              <a:gd name="connsiteY8" fmla="*/ 2758440 h 5021580"/>
              <a:gd name="connsiteX9" fmla="*/ 4937760 w 11179895"/>
              <a:gd name="connsiteY9" fmla="*/ 2987040 h 5021580"/>
              <a:gd name="connsiteX10" fmla="*/ 5585460 w 11179895"/>
              <a:gd name="connsiteY10" fmla="*/ 3177540 h 5021580"/>
              <a:gd name="connsiteX11" fmla="*/ 6431280 w 11179895"/>
              <a:gd name="connsiteY11" fmla="*/ 3429000 h 5021580"/>
              <a:gd name="connsiteX12" fmla="*/ 7429500 w 11179895"/>
              <a:gd name="connsiteY12" fmla="*/ 3619500 h 5021580"/>
              <a:gd name="connsiteX13" fmla="*/ 8496300 w 11179895"/>
              <a:gd name="connsiteY13" fmla="*/ 3741420 h 5021580"/>
              <a:gd name="connsiteX14" fmla="*/ 9387840 w 11179895"/>
              <a:gd name="connsiteY14" fmla="*/ 3710940 h 5021580"/>
              <a:gd name="connsiteX15" fmla="*/ 10073640 w 11179895"/>
              <a:gd name="connsiteY15" fmla="*/ 3634740 h 5021580"/>
              <a:gd name="connsiteX16" fmla="*/ 10530840 w 11179895"/>
              <a:gd name="connsiteY16" fmla="*/ 3611880 h 5021580"/>
              <a:gd name="connsiteX17" fmla="*/ 10846118 w 11179895"/>
              <a:gd name="connsiteY17" fmla="*/ 3646170 h 5021580"/>
              <a:gd name="connsiteX18" fmla="*/ 11167110 w 11179895"/>
              <a:gd name="connsiteY18" fmla="*/ 3761423 h 5021580"/>
              <a:gd name="connsiteX19" fmla="*/ 10218420 w 11179895"/>
              <a:gd name="connsiteY19" fmla="*/ 4381500 h 5021580"/>
              <a:gd name="connsiteX20" fmla="*/ 10210800 w 11179895"/>
              <a:gd name="connsiteY20" fmla="*/ 4724400 h 5021580"/>
              <a:gd name="connsiteX21" fmla="*/ 10546080 w 11179895"/>
              <a:gd name="connsiteY21" fmla="*/ 5021580 h 5021580"/>
              <a:gd name="connsiteX0" fmla="*/ 0 w 11198674"/>
              <a:gd name="connsiteY0" fmla="*/ 0 h 5021580"/>
              <a:gd name="connsiteX1" fmla="*/ 1470660 w 11198674"/>
              <a:gd name="connsiteY1" fmla="*/ 2141220 h 5021580"/>
              <a:gd name="connsiteX2" fmla="*/ 1699260 w 11198674"/>
              <a:gd name="connsiteY2" fmla="*/ 2278380 h 5021580"/>
              <a:gd name="connsiteX3" fmla="*/ 2133600 w 11198674"/>
              <a:gd name="connsiteY3" fmla="*/ 2499360 h 5021580"/>
              <a:gd name="connsiteX4" fmla="*/ 2506980 w 11198674"/>
              <a:gd name="connsiteY4" fmla="*/ 2621280 h 5021580"/>
              <a:gd name="connsiteX5" fmla="*/ 2987040 w 11198674"/>
              <a:gd name="connsiteY5" fmla="*/ 2621280 h 5021580"/>
              <a:gd name="connsiteX6" fmla="*/ 3467100 w 11198674"/>
              <a:gd name="connsiteY6" fmla="*/ 2590800 h 5021580"/>
              <a:gd name="connsiteX7" fmla="*/ 3771900 w 11198674"/>
              <a:gd name="connsiteY7" fmla="*/ 2598420 h 5021580"/>
              <a:gd name="connsiteX8" fmla="*/ 4206240 w 11198674"/>
              <a:gd name="connsiteY8" fmla="*/ 2758440 h 5021580"/>
              <a:gd name="connsiteX9" fmla="*/ 4937760 w 11198674"/>
              <a:gd name="connsiteY9" fmla="*/ 2987040 h 5021580"/>
              <a:gd name="connsiteX10" fmla="*/ 5585460 w 11198674"/>
              <a:gd name="connsiteY10" fmla="*/ 3177540 h 5021580"/>
              <a:gd name="connsiteX11" fmla="*/ 6431280 w 11198674"/>
              <a:gd name="connsiteY11" fmla="*/ 3429000 h 5021580"/>
              <a:gd name="connsiteX12" fmla="*/ 7429500 w 11198674"/>
              <a:gd name="connsiteY12" fmla="*/ 3619500 h 5021580"/>
              <a:gd name="connsiteX13" fmla="*/ 8496300 w 11198674"/>
              <a:gd name="connsiteY13" fmla="*/ 3741420 h 5021580"/>
              <a:gd name="connsiteX14" fmla="*/ 9387840 w 11198674"/>
              <a:gd name="connsiteY14" fmla="*/ 3710940 h 5021580"/>
              <a:gd name="connsiteX15" fmla="*/ 10073640 w 11198674"/>
              <a:gd name="connsiteY15" fmla="*/ 3634740 h 5021580"/>
              <a:gd name="connsiteX16" fmla="*/ 10530840 w 11198674"/>
              <a:gd name="connsiteY16" fmla="*/ 3611880 h 5021580"/>
              <a:gd name="connsiteX17" fmla="*/ 10846118 w 11198674"/>
              <a:gd name="connsiteY17" fmla="*/ 3646170 h 5021580"/>
              <a:gd name="connsiteX18" fmla="*/ 11186160 w 11198674"/>
              <a:gd name="connsiteY18" fmla="*/ 3728085 h 5021580"/>
              <a:gd name="connsiteX19" fmla="*/ 10218420 w 11198674"/>
              <a:gd name="connsiteY19" fmla="*/ 4381500 h 5021580"/>
              <a:gd name="connsiteX20" fmla="*/ 10210800 w 11198674"/>
              <a:gd name="connsiteY20" fmla="*/ 4724400 h 5021580"/>
              <a:gd name="connsiteX21" fmla="*/ 10546080 w 11198674"/>
              <a:gd name="connsiteY21" fmla="*/ 5021580 h 5021580"/>
              <a:gd name="connsiteX0" fmla="*/ 0 w 11198674"/>
              <a:gd name="connsiteY0" fmla="*/ 0 h 5021580"/>
              <a:gd name="connsiteX1" fmla="*/ 1470660 w 11198674"/>
              <a:gd name="connsiteY1" fmla="*/ 2141220 h 5021580"/>
              <a:gd name="connsiteX2" fmla="*/ 1699260 w 11198674"/>
              <a:gd name="connsiteY2" fmla="*/ 2278380 h 5021580"/>
              <a:gd name="connsiteX3" fmla="*/ 2133600 w 11198674"/>
              <a:gd name="connsiteY3" fmla="*/ 2499360 h 5021580"/>
              <a:gd name="connsiteX4" fmla="*/ 2506980 w 11198674"/>
              <a:gd name="connsiteY4" fmla="*/ 2621280 h 5021580"/>
              <a:gd name="connsiteX5" fmla="*/ 2987040 w 11198674"/>
              <a:gd name="connsiteY5" fmla="*/ 2621280 h 5021580"/>
              <a:gd name="connsiteX6" fmla="*/ 3467100 w 11198674"/>
              <a:gd name="connsiteY6" fmla="*/ 2590800 h 5021580"/>
              <a:gd name="connsiteX7" fmla="*/ 3771900 w 11198674"/>
              <a:gd name="connsiteY7" fmla="*/ 2598420 h 5021580"/>
              <a:gd name="connsiteX8" fmla="*/ 4206240 w 11198674"/>
              <a:gd name="connsiteY8" fmla="*/ 2758440 h 5021580"/>
              <a:gd name="connsiteX9" fmla="*/ 4937760 w 11198674"/>
              <a:gd name="connsiteY9" fmla="*/ 2987040 h 5021580"/>
              <a:gd name="connsiteX10" fmla="*/ 5585460 w 11198674"/>
              <a:gd name="connsiteY10" fmla="*/ 3177540 h 5021580"/>
              <a:gd name="connsiteX11" fmla="*/ 6431280 w 11198674"/>
              <a:gd name="connsiteY11" fmla="*/ 3429000 h 5021580"/>
              <a:gd name="connsiteX12" fmla="*/ 7429500 w 11198674"/>
              <a:gd name="connsiteY12" fmla="*/ 3619500 h 5021580"/>
              <a:gd name="connsiteX13" fmla="*/ 8496300 w 11198674"/>
              <a:gd name="connsiteY13" fmla="*/ 3741420 h 5021580"/>
              <a:gd name="connsiteX14" fmla="*/ 9387840 w 11198674"/>
              <a:gd name="connsiteY14" fmla="*/ 3710940 h 5021580"/>
              <a:gd name="connsiteX15" fmla="*/ 10073640 w 11198674"/>
              <a:gd name="connsiteY15" fmla="*/ 3634740 h 5021580"/>
              <a:gd name="connsiteX16" fmla="*/ 10530840 w 11198674"/>
              <a:gd name="connsiteY16" fmla="*/ 3611880 h 5021580"/>
              <a:gd name="connsiteX17" fmla="*/ 10846118 w 11198674"/>
              <a:gd name="connsiteY17" fmla="*/ 3646170 h 5021580"/>
              <a:gd name="connsiteX18" fmla="*/ 11186160 w 11198674"/>
              <a:gd name="connsiteY18" fmla="*/ 3728085 h 5021580"/>
              <a:gd name="connsiteX19" fmla="*/ 10218420 w 11198674"/>
              <a:gd name="connsiteY19" fmla="*/ 4381500 h 5021580"/>
              <a:gd name="connsiteX20" fmla="*/ 10210800 w 11198674"/>
              <a:gd name="connsiteY20" fmla="*/ 4724400 h 5021580"/>
              <a:gd name="connsiteX21" fmla="*/ 10546080 w 11198674"/>
              <a:gd name="connsiteY21" fmla="*/ 5021580 h 5021580"/>
              <a:gd name="connsiteX0" fmla="*/ 0 w 11198674"/>
              <a:gd name="connsiteY0" fmla="*/ 0 h 5021580"/>
              <a:gd name="connsiteX1" fmla="*/ 1470660 w 11198674"/>
              <a:gd name="connsiteY1" fmla="*/ 2141220 h 5021580"/>
              <a:gd name="connsiteX2" fmla="*/ 1699260 w 11198674"/>
              <a:gd name="connsiteY2" fmla="*/ 2278380 h 5021580"/>
              <a:gd name="connsiteX3" fmla="*/ 2133600 w 11198674"/>
              <a:gd name="connsiteY3" fmla="*/ 2499360 h 5021580"/>
              <a:gd name="connsiteX4" fmla="*/ 2506980 w 11198674"/>
              <a:gd name="connsiteY4" fmla="*/ 2621280 h 5021580"/>
              <a:gd name="connsiteX5" fmla="*/ 2987040 w 11198674"/>
              <a:gd name="connsiteY5" fmla="*/ 2621280 h 5021580"/>
              <a:gd name="connsiteX6" fmla="*/ 3467100 w 11198674"/>
              <a:gd name="connsiteY6" fmla="*/ 2590800 h 5021580"/>
              <a:gd name="connsiteX7" fmla="*/ 3771900 w 11198674"/>
              <a:gd name="connsiteY7" fmla="*/ 2598420 h 5021580"/>
              <a:gd name="connsiteX8" fmla="*/ 4206240 w 11198674"/>
              <a:gd name="connsiteY8" fmla="*/ 2758440 h 5021580"/>
              <a:gd name="connsiteX9" fmla="*/ 4937760 w 11198674"/>
              <a:gd name="connsiteY9" fmla="*/ 2987040 h 5021580"/>
              <a:gd name="connsiteX10" fmla="*/ 5585460 w 11198674"/>
              <a:gd name="connsiteY10" fmla="*/ 3177540 h 5021580"/>
              <a:gd name="connsiteX11" fmla="*/ 6431280 w 11198674"/>
              <a:gd name="connsiteY11" fmla="*/ 3429000 h 5021580"/>
              <a:gd name="connsiteX12" fmla="*/ 7429500 w 11198674"/>
              <a:gd name="connsiteY12" fmla="*/ 3619500 h 5021580"/>
              <a:gd name="connsiteX13" fmla="*/ 8496300 w 11198674"/>
              <a:gd name="connsiteY13" fmla="*/ 3741420 h 5021580"/>
              <a:gd name="connsiteX14" fmla="*/ 9387840 w 11198674"/>
              <a:gd name="connsiteY14" fmla="*/ 3710940 h 5021580"/>
              <a:gd name="connsiteX15" fmla="*/ 10073640 w 11198674"/>
              <a:gd name="connsiteY15" fmla="*/ 3634740 h 5021580"/>
              <a:gd name="connsiteX16" fmla="*/ 10530840 w 11198674"/>
              <a:gd name="connsiteY16" fmla="*/ 3611880 h 5021580"/>
              <a:gd name="connsiteX17" fmla="*/ 10846118 w 11198674"/>
              <a:gd name="connsiteY17" fmla="*/ 3646170 h 5021580"/>
              <a:gd name="connsiteX18" fmla="*/ 11186160 w 11198674"/>
              <a:gd name="connsiteY18" fmla="*/ 3728085 h 5021580"/>
              <a:gd name="connsiteX19" fmla="*/ 10218420 w 11198674"/>
              <a:gd name="connsiteY19" fmla="*/ 4381500 h 5021580"/>
              <a:gd name="connsiteX20" fmla="*/ 10210800 w 11198674"/>
              <a:gd name="connsiteY20" fmla="*/ 4724400 h 5021580"/>
              <a:gd name="connsiteX21" fmla="*/ 10546080 w 11198674"/>
              <a:gd name="connsiteY21" fmla="*/ 5021580 h 5021580"/>
              <a:gd name="connsiteX0" fmla="*/ 0 w 11485381"/>
              <a:gd name="connsiteY0" fmla="*/ 0 h 5021580"/>
              <a:gd name="connsiteX1" fmla="*/ 1470660 w 11485381"/>
              <a:gd name="connsiteY1" fmla="*/ 2141220 h 5021580"/>
              <a:gd name="connsiteX2" fmla="*/ 1699260 w 11485381"/>
              <a:gd name="connsiteY2" fmla="*/ 2278380 h 5021580"/>
              <a:gd name="connsiteX3" fmla="*/ 2133600 w 11485381"/>
              <a:gd name="connsiteY3" fmla="*/ 2499360 h 5021580"/>
              <a:gd name="connsiteX4" fmla="*/ 2506980 w 11485381"/>
              <a:gd name="connsiteY4" fmla="*/ 2621280 h 5021580"/>
              <a:gd name="connsiteX5" fmla="*/ 2987040 w 11485381"/>
              <a:gd name="connsiteY5" fmla="*/ 2621280 h 5021580"/>
              <a:gd name="connsiteX6" fmla="*/ 3467100 w 11485381"/>
              <a:gd name="connsiteY6" fmla="*/ 2590800 h 5021580"/>
              <a:gd name="connsiteX7" fmla="*/ 3771900 w 11485381"/>
              <a:gd name="connsiteY7" fmla="*/ 2598420 h 5021580"/>
              <a:gd name="connsiteX8" fmla="*/ 4206240 w 11485381"/>
              <a:gd name="connsiteY8" fmla="*/ 2758440 h 5021580"/>
              <a:gd name="connsiteX9" fmla="*/ 4937760 w 11485381"/>
              <a:gd name="connsiteY9" fmla="*/ 2987040 h 5021580"/>
              <a:gd name="connsiteX10" fmla="*/ 5585460 w 11485381"/>
              <a:gd name="connsiteY10" fmla="*/ 3177540 h 5021580"/>
              <a:gd name="connsiteX11" fmla="*/ 6431280 w 11485381"/>
              <a:gd name="connsiteY11" fmla="*/ 3429000 h 5021580"/>
              <a:gd name="connsiteX12" fmla="*/ 7429500 w 11485381"/>
              <a:gd name="connsiteY12" fmla="*/ 3619500 h 5021580"/>
              <a:gd name="connsiteX13" fmla="*/ 8496300 w 11485381"/>
              <a:gd name="connsiteY13" fmla="*/ 3741420 h 5021580"/>
              <a:gd name="connsiteX14" fmla="*/ 9387840 w 11485381"/>
              <a:gd name="connsiteY14" fmla="*/ 3710940 h 5021580"/>
              <a:gd name="connsiteX15" fmla="*/ 10073640 w 11485381"/>
              <a:gd name="connsiteY15" fmla="*/ 3634740 h 5021580"/>
              <a:gd name="connsiteX16" fmla="*/ 10530840 w 11485381"/>
              <a:gd name="connsiteY16" fmla="*/ 3611880 h 5021580"/>
              <a:gd name="connsiteX17" fmla="*/ 10846118 w 11485381"/>
              <a:gd name="connsiteY17" fmla="*/ 3646170 h 5021580"/>
              <a:gd name="connsiteX18" fmla="*/ 11186160 w 11485381"/>
              <a:gd name="connsiteY18" fmla="*/ 3728085 h 5021580"/>
              <a:gd name="connsiteX19" fmla="*/ 11375708 w 11485381"/>
              <a:gd name="connsiteY19" fmla="*/ 3793331 h 5021580"/>
              <a:gd name="connsiteX20" fmla="*/ 10210800 w 11485381"/>
              <a:gd name="connsiteY20" fmla="*/ 4724400 h 5021580"/>
              <a:gd name="connsiteX21" fmla="*/ 10546080 w 11485381"/>
              <a:gd name="connsiteY21" fmla="*/ 5021580 h 5021580"/>
              <a:gd name="connsiteX0" fmla="*/ 0 w 11868150"/>
              <a:gd name="connsiteY0" fmla="*/ 0 h 5021580"/>
              <a:gd name="connsiteX1" fmla="*/ 1470660 w 11868150"/>
              <a:gd name="connsiteY1" fmla="*/ 2141220 h 5021580"/>
              <a:gd name="connsiteX2" fmla="*/ 1699260 w 11868150"/>
              <a:gd name="connsiteY2" fmla="*/ 2278380 h 5021580"/>
              <a:gd name="connsiteX3" fmla="*/ 2133600 w 11868150"/>
              <a:gd name="connsiteY3" fmla="*/ 2499360 h 5021580"/>
              <a:gd name="connsiteX4" fmla="*/ 2506980 w 11868150"/>
              <a:gd name="connsiteY4" fmla="*/ 2621280 h 5021580"/>
              <a:gd name="connsiteX5" fmla="*/ 2987040 w 11868150"/>
              <a:gd name="connsiteY5" fmla="*/ 2621280 h 5021580"/>
              <a:gd name="connsiteX6" fmla="*/ 3467100 w 11868150"/>
              <a:gd name="connsiteY6" fmla="*/ 2590800 h 5021580"/>
              <a:gd name="connsiteX7" fmla="*/ 3771900 w 11868150"/>
              <a:gd name="connsiteY7" fmla="*/ 2598420 h 5021580"/>
              <a:gd name="connsiteX8" fmla="*/ 4206240 w 11868150"/>
              <a:gd name="connsiteY8" fmla="*/ 2758440 h 5021580"/>
              <a:gd name="connsiteX9" fmla="*/ 4937760 w 11868150"/>
              <a:gd name="connsiteY9" fmla="*/ 2987040 h 5021580"/>
              <a:gd name="connsiteX10" fmla="*/ 5585460 w 11868150"/>
              <a:gd name="connsiteY10" fmla="*/ 3177540 h 5021580"/>
              <a:gd name="connsiteX11" fmla="*/ 6431280 w 11868150"/>
              <a:gd name="connsiteY11" fmla="*/ 3429000 h 5021580"/>
              <a:gd name="connsiteX12" fmla="*/ 7429500 w 11868150"/>
              <a:gd name="connsiteY12" fmla="*/ 3619500 h 5021580"/>
              <a:gd name="connsiteX13" fmla="*/ 8496300 w 11868150"/>
              <a:gd name="connsiteY13" fmla="*/ 3741420 h 5021580"/>
              <a:gd name="connsiteX14" fmla="*/ 9387840 w 11868150"/>
              <a:gd name="connsiteY14" fmla="*/ 3710940 h 5021580"/>
              <a:gd name="connsiteX15" fmla="*/ 10073640 w 11868150"/>
              <a:gd name="connsiteY15" fmla="*/ 3634740 h 5021580"/>
              <a:gd name="connsiteX16" fmla="*/ 10530840 w 11868150"/>
              <a:gd name="connsiteY16" fmla="*/ 3611880 h 5021580"/>
              <a:gd name="connsiteX17" fmla="*/ 10846118 w 11868150"/>
              <a:gd name="connsiteY17" fmla="*/ 3646170 h 5021580"/>
              <a:gd name="connsiteX18" fmla="*/ 11186160 w 11868150"/>
              <a:gd name="connsiteY18" fmla="*/ 3728085 h 5021580"/>
              <a:gd name="connsiteX19" fmla="*/ 11375708 w 11868150"/>
              <a:gd name="connsiteY19" fmla="*/ 3793331 h 5021580"/>
              <a:gd name="connsiteX20" fmla="*/ 11868150 w 11868150"/>
              <a:gd name="connsiteY20" fmla="*/ 3886200 h 5021580"/>
              <a:gd name="connsiteX21" fmla="*/ 10546080 w 11868150"/>
              <a:gd name="connsiteY21" fmla="*/ 5021580 h 5021580"/>
              <a:gd name="connsiteX0" fmla="*/ 0 w 12451080"/>
              <a:gd name="connsiteY0" fmla="*/ 0 h 4478655"/>
              <a:gd name="connsiteX1" fmla="*/ 1470660 w 12451080"/>
              <a:gd name="connsiteY1" fmla="*/ 2141220 h 4478655"/>
              <a:gd name="connsiteX2" fmla="*/ 1699260 w 12451080"/>
              <a:gd name="connsiteY2" fmla="*/ 2278380 h 4478655"/>
              <a:gd name="connsiteX3" fmla="*/ 2133600 w 12451080"/>
              <a:gd name="connsiteY3" fmla="*/ 2499360 h 4478655"/>
              <a:gd name="connsiteX4" fmla="*/ 2506980 w 12451080"/>
              <a:gd name="connsiteY4" fmla="*/ 2621280 h 4478655"/>
              <a:gd name="connsiteX5" fmla="*/ 2987040 w 12451080"/>
              <a:gd name="connsiteY5" fmla="*/ 2621280 h 4478655"/>
              <a:gd name="connsiteX6" fmla="*/ 3467100 w 12451080"/>
              <a:gd name="connsiteY6" fmla="*/ 2590800 h 4478655"/>
              <a:gd name="connsiteX7" fmla="*/ 3771900 w 12451080"/>
              <a:gd name="connsiteY7" fmla="*/ 2598420 h 4478655"/>
              <a:gd name="connsiteX8" fmla="*/ 4206240 w 12451080"/>
              <a:gd name="connsiteY8" fmla="*/ 2758440 h 4478655"/>
              <a:gd name="connsiteX9" fmla="*/ 4937760 w 12451080"/>
              <a:gd name="connsiteY9" fmla="*/ 2987040 h 4478655"/>
              <a:gd name="connsiteX10" fmla="*/ 5585460 w 12451080"/>
              <a:gd name="connsiteY10" fmla="*/ 3177540 h 4478655"/>
              <a:gd name="connsiteX11" fmla="*/ 6431280 w 12451080"/>
              <a:gd name="connsiteY11" fmla="*/ 3429000 h 4478655"/>
              <a:gd name="connsiteX12" fmla="*/ 7429500 w 12451080"/>
              <a:gd name="connsiteY12" fmla="*/ 3619500 h 4478655"/>
              <a:gd name="connsiteX13" fmla="*/ 8496300 w 12451080"/>
              <a:gd name="connsiteY13" fmla="*/ 3741420 h 4478655"/>
              <a:gd name="connsiteX14" fmla="*/ 9387840 w 12451080"/>
              <a:gd name="connsiteY14" fmla="*/ 3710940 h 4478655"/>
              <a:gd name="connsiteX15" fmla="*/ 10073640 w 12451080"/>
              <a:gd name="connsiteY15" fmla="*/ 3634740 h 4478655"/>
              <a:gd name="connsiteX16" fmla="*/ 10530840 w 12451080"/>
              <a:gd name="connsiteY16" fmla="*/ 3611880 h 4478655"/>
              <a:gd name="connsiteX17" fmla="*/ 10846118 w 12451080"/>
              <a:gd name="connsiteY17" fmla="*/ 3646170 h 4478655"/>
              <a:gd name="connsiteX18" fmla="*/ 11186160 w 12451080"/>
              <a:gd name="connsiteY18" fmla="*/ 3728085 h 4478655"/>
              <a:gd name="connsiteX19" fmla="*/ 11375708 w 12451080"/>
              <a:gd name="connsiteY19" fmla="*/ 3793331 h 4478655"/>
              <a:gd name="connsiteX20" fmla="*/ 11868150 w 12451080"/>
              <a:gd name="connsiteY20" fmla="*/ 3886200 h 4478655"/>
              <a:gd name="connsiteX21" fmla="*/ 12451080 w 12451080"/>
              <a:gd name="connsiteY21" fmla="*/ 4478655 h 4478655"/>
              <a:gd name="connsiteX0" fmla="*/ 0 w 12438380"/>
              <a:gd name="connsiteY0" fmla="*/ 0 h 4078605"/>
              <a:gd name="connsiteX1" fmla="*/ 1470660 w 12438380"/>
              <a:gd name="connsiteY1" fmla="*/ 2141220 h 4078605"/>
              <a:gd name="connsiteX2" fmla="*/ 1699260 w 12438380"/>
              <a:gd name="connsiteY2" fmla="*/ 2278380 h 4078605"/>
              <a:gd name="connsiteX3" fmla="*/ 2133600 w 12438380"/>
              <a:gd name="connsiteY3" fmla="*/ 2499360 h 4078605"/>
              <a:gd name="connsiteX4" fmla="*/ 2506980 w 12438380"/>
              <a:gd name="connsiteY4" fmla="*/ 2621280 h 4078605"/>
              <a:gd name="connsiteX5" fmla="*/ 2987040 w 12438380"/>
              <a:gd name="connsiteY5" fmla="*/ 2621280 h 4078605"/>
              <a:gd name="connsiteX6" fmla="*/ 3467100 w 12438380"/>
              <a:gd name="connsiteY6" fmla="*/ 2590800 h 4078605"/>
              <a:gd name="connsiteX7" fmla="*/ 3771900 w 12438380"/>
              <a:gd name="connsiteY7" fmla="*/ 2598420 h 4078605"/>
              <a:gd name="connsiteX8" fmla="*/ 4206240 w 12438380"/>
              <a:gd name="connsiteY8" fmla="*/ 2758440 h 4078605"/>
              <a:gd name="connsiteX9" fmla="*/ 4937760 w 12438380"/>
              <a:gd name="connsiteY9" fmla="*/ 2987040 h 4078605"/>
              <a:gd name="connsiteX10" fmla="*/ 5585460 w 12438380"/>
              <a:gd name="connsiteY10" fmla="*/ 3177540 h 4078605"/>
              <a:gd name="connsiteX11" fmla="*/ 6431280 w 12438380"/>
              <a:gd name="connsiteY11" fmla="*/ 3429000 h 4078605"/>
              <a:gd name="connsiteX12" fmla="*/ 7429500 w 12438380"/>
              <a:gd name="connsiteY12" fmla="*/ 3619500 h 4078605"/>
              <a:gd name="connsiteX13" fmla="*/ 8496300 w 12438380"/>
              <a:gd name="connsiteY13" fmla="*/ 3741420 h 4078605"/>
              <a:gd name="connsiteX14" fmla="*/ 9387840 w 12438380"/>
              <a:gd name="connsiteY14" fmla="*/ 3710940 h 4078605"/>
              <a:gd name="connsiteX15" fmla="*/ 10073640 w 12438380"/>
              <a:gd name="connsiteY15" fmla="*/ 3634740 h 4078605"/>
              <a:gd name="connsiteX16" fmla="*/ 10530840 w 12438380"/>
              <a:gd name="connsiteY16" fmla="*/ 3611880 h 4078605"/>
              <a:gd name="connsiteX17" fmla="*/ 10846118 w 12438380"/>
              <a:gd name="connsiteY17" fmla="*/ 3646170 h 4078605"/>
              <a:gd name="connsiteX18" fmla="*/ 11186160 w 12438380"/>
              <a:gd name="connsiteY18" fmla="*/ 3728085 h 4078605"/>
              <a:gd name="connsiteX19" fmla="*/ 11375708 w 12438380"/>
              <a:gd name="connsiteY19" fmla="*/ 3793331 h 4078605"/>
              <a:gd name="connsiteX20" fmla="*/ 11868150 w 12438380"/>
              <a:gd name="connsiteY20" fmla="*/ 3886200 h 4078605"/>
              <a:gd name="connsiteX21" fmla="*/ 12438380 w 12438380"/>
              <a:gd name="connsiteY21" fmla="*/ 4078605 h 4078605"/>
              <a:gd name="connsiteX0" fmla="*/ 0 w 12438380"/>
              <a:gd name="connsiteY0" fmla="*/ 0 h 4078605"/>
              <a:gd name="connsiteX1" fmla="*/ 1470660 w 12438380"/>
              <a:gd name="connsiteY1" fmla="*/ 2141220 h 4078605"/>
              <a:gd name="connsiteX2" fmla="*/ 1699260 w 12438380"/>
              <a:gd name="connsiteY2" fmla="*/ 2278380 h 4078605"/>
              <a:gd name="connsiteX3" fmla="*/ 2133600 w 12438380"/>
              <a:gd name="connsiteY3" fmla="*/ 2499360 h 4078605"/>
              <a:gd name="connsiteX4" fmla="*/ 2506980 w 12438380"/>
              <a:gd name="connsiteY4" fmla="*/ 2621280 h 4078605"/>
              <a:gd name="connsiteX5" fmla="*/ 2987040 w 12438380"/>
              <a:gd name="connsiteY5" fmla="*/ 2621280 h 4078605"/>
              <a:gd name="connsiteX6" fmla="*/ 3467100 w 12438380"/>
              <a:gd name="connsiteY6" fmla="*/ 2590800 h 4078605"/>
              <a:gd name="connsiteX7" fmla="*/ 3771900 w 12438380"/>
              <a:gd name="connsiteY7" fmla="*/ 2598420 h 4078605"/>
              <a:gd name="connsiteX8" fmla="*/ 4206240 w 12438380"/>
              <a:gd name="connsiteY8" fmla="*/ 2758440 h 4078605"/>
              <a:gd name="connsiteX9" fmla="*/ 4937760 w 12438380"/>
              <a:gd name="connsiteY9" fmla="*/ 2987040 h 4078605"/>
              <a:gd name="connsiteX10" fmla="*/ 5585460 w 12438380"/>
              <a:gd name="connsiteY10" fmla="*/ 3177540 h 4078605"/>
              <a:gd name="connsiteX11" fmla="*/ 6431280 w 12438380"/>
              <a:gd name="connsiteY11" fmla="*/ 3429000 h 4078605"/>
              <a:gd name="connsiteX12" fmla="*/ 7429500 w 12438380"/>
              <a:gd name="connsiteY12" fmla="*/ 3619500 h 4078605"/>
              <a:gd name="connsiteX13" fmla="*/ 8496300 w 12438380"/>
              <a:gd name="connsiteY13" fmla="*/ 3741420 h 4078605"/>
              <a:gd name="connsiteX14" fmla="*/ 9387840 w 12438380"/>
              <a:gd name="connsiteY14" fmla="*/ 3710940 h 4078605"/>
              <a:gd name="connsiteX15" fmla="*/ 10073640 w 12438380"/>
              <a:gd name="connsiteY15" fmla="*/ 3634740 h 4078605"/>
              <a:gd name="connsiteX16" fmla="*/ 10530840 w 12438380"/>
              <a:gd name="connsiteY16" fmla="*/ 3611880 h 4078605"/>
              <a:gd name="connsiteX17" fmla="*/ 10846118 w 12438380"/>
              <a:gd name="connsiteY17" fmla="*/ 3646170 h 4078605"/>
              <a:gd name="connsiteX18" fmla="*/ 11186160 w 12438380"/>
              <a:gd name="connsiteY18" fmla="*/ 3728085 h 4078605"/>
              <a:gd name="connsiteX19" fmla="*/ 11868150 w 12438380"/>
              <a:gd name="connsiteY19" fmla="*/ 3886200 h 4078605"/>
              <a:gd name="connsiteX20" fmla="*/ 12438380 w 12438380"/>
              <a:gd name="connsiteY20" fmla="*/ 4078605 h 4078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438380" h="4078605">
                <a:moveTo>
                  <a:pt x="0" y="0"/>
                </a:moveTo>
                <a:lnTo>
                  <a:pt x="1470660" y="2141220"/>
                </a:lnTo>
                <a:lnTo>
                  <a:pt x="1699260" y="2278380"/>
                </a:lnTo>
                <a:lnTo>
                  <a:pt x="2133600" y="2499360"/>
                </a:lnTo>
                <a:lnTo>
                  <a:pt x="2506980" y="2621280"/>
                </a:lnTo>
                <a:lnTo>
                  <a:pt x="2987040" y="2621280"/>
                </a:lnTo>
                <a:lnTo>
                  <a:pt x="3467100" y="2590800"/>
                </a:lnTo>
                <a:lnTo>
                  <a:pt x="3771900" y="2598420"/>
                </a:lnTo>
                <a:lnTo>
                  <a:pt x="4206240" y="2758440"/>
                </a:lnTo>
                <a:lnTo>
                  <a:pt x="4937760" y="2987040"/>
                </a:lnTo>
                <a:lnTo>
                  <a:pt x="5585460" y="3177540"/>
                </a:lnTo>
                <a:lnTo>
                  <a:pt x="6431280" y="3429000"/>
                </a:lnTo>
                <a:lnTo>
                  <a:pt x="7429500" y="3619500"/>
                </a:lnTo>
                <a:lnTo>
                  <a:pt x="8496300" y="3741420"/>
                </a:lnTo>
                <a:lnTo>
                  <a:pt x="9387840" y="3710940"/>
                </a:lnTo>
                <a:lnTo>
                  <a:pt x="10073640" y="3634740"/>
                </a:lnTo>
                <a:lnTo>
                  <a:pt x="10530840" y="3611880"/>
                </a:lnTo>
                <a:lnTo>
                  <a:pt x="10846118" y="3646170"/>
                </a:lnTo>
                <a:cubicBezTo>
                  <a:pt x="11029315" y="3686175"/>
                  <a:pt x="11074400" y="3678555"/>
                  <a:pt x="11186160" y="3728085"/>
                </a:cubicBezTo>
                <a:cubicBezTo>
                  <a:pt x="11356499" y="3768090"/>
                  <a:pt x="11659447" y="3827780"/>
                  <a:pt x="11868150" y="3886200"/>
                </a:cubicBezTo>
                <a:lnTo>
                  <a:pt x="12438380" y="4078605"/>
                </a:lnTo>
              </a:path>
            </a:pathLst>
          </a:custGeom>
          <a:noFill/>
          <a:ln w="50800">
            <a:solidFill>
              <a:schemeClr val="accent4">
                <a:lumMod val="60000"/>
                <a:lumOff val="40000"/>
              </a:schemeClr>
            </a:solidFill>
          </a:ln>
          <a:effectLst>
            <a:glow rad="152400">
              <a:schemeClr val="accent4">
                <a:satMod val="175000"/>
                <a:alpha val="4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FE984468-1717-3C97-4863-CD37C3A8FF42}"/>
              </a:ext>
            </a:extLst>
          </p:cNvPr>
          <p:cNvSpPr txBox="1"/>
          <p:nvPr/>
        </p:nvSpPr>
        <p:spPr>
          <a:xfrm rot="885355">
            <a:off x="6606918" y="6153061"/>
            <a:ext cx="1026644" cy="331181"/>
          </a:xfrm>
          <a:prstGeom prst="rect">
            <a:avLst/>
          </a:prstGeom>
          <a:noFill/>
          <a:effectLst>
            <a:glow rad="228600">
              <a:schemeClr val="accent4">
                <a:satMod val="175000"/>
                <a:alpha val="0"/>
              </a:schemeClr>
            </a:glow>
          </a:effectLst>
        </p:spPr>
        <p:txBody>
          <a:bodyPr wrap="square" rtlCol="0">
            <a:spAutoFit/>
          </a:bodyPr>
          <a:lstStyle/>
          <a:p>
            <a:r>
              <a:rPr lang="zh-CN" altLang="en-US" sz="1600" dirty="0">
                <a:solidFill>
                  <a:schemeClr val="tx1">
                    <a:lumMod val="95000"/>
                    <a:lumOff val="5000"/>
                  </a:schemeClr>
                </a:solidFill>
                <a:effectLst>
                  <a:glow rad="228600">
                    <a:schemeClr val="accent4">
                      <a:satMod val="175000"/>
                      <a:alpha val="70000"/>
                    </a:schemeClr>
                  </a:glow>
                </a:effectLst>
                <a:latin typeface="微软雅黑" pitchFamily="34" charset="-122"/>
                <a:ea typeface="微软雅黑" pitchFamily="34" charset="-122"/>
              </a:rPr>
              <a:t>天 宫 路</a:t>
            </a:r>
          </a:p>
        </p:txBody>
      </p:sp>
      <p:sp>
        <p:nvSpPr>
          <p:cNvPr id="22" name="文本框 21">
            <a:extLst>
              <a:ext uri="{FF2B5EF4-FFF2-40B4-BE49-F238E27FC236}">
                <a16:creationId xmlns:a16="http://schemas.microsoft.com/office/drawing/2014/main" id="{772E5B3A-7F89-698B-FACD-80A10FEF3E21}"/>
              </a:ext>
            </a:extLst>
          </p:cNvPr>
          <p:cNvSpPr txBox="1"/>
          <p:nvPr/>
        </p:nvSpPr>
        <p:spPr>
          <a:xfrm>
            <a:off x="12463640" y="6148834"/>
            <a:ext cx="1546431" cy="418191"/>
          </a:xfrm>
          <a:prstGeom prst="rect">
            <a:avLst/>
          </a:prstGeom>
          <a:noFill/>
        </p:spPr>
        <p:txBody>
          <a:bodyPr wrap="square" rtlCol="0">
            <a:spAutoFit/>
          </a:bodyPr>
          <a:lstStyle/>
          <a:p>
            <a:pPr>
              <a:lnSpc>
                <a:spcPct val="150000"/>
              </a:lnSpc>
            </a:pPr>
            <a:r>
              <a:rPr lang="zh-CN" altLang="en-US" sz="1600" spc="275" dirty="0">
                <a:solidFill>
                  <a:schemeClr val="bg1"/>
                </a:solidFill>
                <a:effectLst>
                  <a:glow>
                    <a:schemeClr val="bg1"/>
                  </a:glow>
                </a:effectLst>
                <a:latin typeface="微软雅黑" panose="020B0503020204020204" pitchFamily="34" charset="-122"/>
                <a:ea typeface="微软雅黑" panose="020B0503020204020204" pitchFamily="34" charset="-122"/>
              </a:rPr>
              <a:t>踏水镇场镇</a:t>
            </a:r>
            <a:endParaRPr lang="en-US" altLang="zh-CN" sz="1600" spc="275" dirty="0">
              <a:solidFill>
                <a:schemeClr val="bg1"/>
              </a:solidFill>
              <a:effectLst>
                <a:glow>
                  <a:schemeClr val="bg1"/>
                </a:glow>
              </a:effectLst>
              <a:latin typeface="微软雅黑" panose="020B0503020204020204" pitchFamily="34" charset="-122"/>
              <a:ea typeface="微软雅黑" panose="020B0503020204020204" pitchFamily="34" charset="-122"/>
            </a:endParaRPr>
          </a:p>
        </p:txBody>
      </p:sp>
      <p:sp>
        <p:nvSpPr>
          <p:cNvPr id="24" name="任意多边形: 形状 23">
            <a:extLst>
              <a:ext uri="{FF2B5EF4-FFF2-40B4-BE49-F238E27FC236}">
                <a16:creationId xmlns:a16="http://schemas.microsoft.com/office/drawing/2014/main" id="{228835C8-10DE-5FCE-7A12-0EF2846D0777}"/>
              </a:ext>
            </a:extLst>
          </p:cNvPr>
          <p:cNvSpPr/>
          <p:nvPr/>
        </p:nvSpPr>
        <p:spPr>
          <a:xfrm>
            <a:off x="327659" y="3185161"/>
            <a:ext cx="4893945" cy="7082790"/>
          </a:xfrm>
          <a:custGeom>
            <a:avLst/>
            <a:gdLst>
              <a:gd name="connsiteX0" fmla="*/ 0 w 5494020"/>
              <a:gd name="connsiteY0" fmla="*/ 0 h 5250180"/>
              <a:gd name="connsiteX1" fmla="*/ 624840 w 5494020"/>
              <a:gd name="connsiteY1" fmla="*/ 723900 h 5250180"/>
              <a:gd name="connsiteX2" fmla="*/ 708660 w 5494020"/>
              <a:gd name="connsiteY2" fmla="*/ 922020 h 5250180"/>
              <a:gd name="connsiteX3" fmla="*/ 754380 w 5494020"/>
              <a:gd name="connsiteY3" fmla="*/ 2034540 h 5250180"/>
              <a:gd name="connsiteX4" fmla="*/ 845820 w 5494020"/>
              <a:gd name="connsiteY4" fmla="*/ 2202180 h 5250180"/>
              <a:gd name="connsiteX5" fmla="*/ 1333500 w 5494020"/>
              <a:gd name="connsiteY5" fmla="*/ 2758440 h 5250180"/>
              <a:gd name="connsiteX6" fmla="*/ 1783080 w 5494020"/>
              <a:gd name="connsiteY6" fmla="*/ 3429000 h 5250180"/>
              <a:gd name="connsiteX7" fmla="*/ 2651760 w 5494020"/>
              <a:gd name="connsiteY7" fmla="*/ 4610100 h 5250180"/>
              <a:gd name="connsiteX8" fmla="*/ 2834640 w 5494020"/>
              <a:gd name="connsiteY8" fmla="*/ 4792980 h 5250180"/>
              <a:gd name="connsiteX9" fmla="*/ 3970020 w 5494020"/>
              <a:gd name="connsiteY9" fmla="*/ 5120640 h 5250180"/>
              <a:gd name="connsiteX10" fmla="*/ 4244340 w 5494020"/>
              <a:gd name="connsiteY10" fmla="*/ 5250180 h 5250180"/>
              <a:gd name="connsiteX11" fmla="*/ 4427220 w 5494020"/>
              <a:gd name="connsiteY11" fmla="*/ 5189220 h 5250180"/>
              <a:gd name="connsiteX12" fmla="*/ 4762500 w 5494020"/>
              <a:gd name="connsiteY12" fmla="*/ 5196840 h 5250180"/>
              <a:gd name="connsiteX13" fmla="*/ 4998720 w 5494020"/>
              <a:gd name="connsiteY13" fmla="*/ 5189220 h 5250180"/>
              <a:gd name="connsiteX14" fmla="*/ 5181600 w 5494020"/>
              <a:gd name="connsiteY14" fmla="*/ 5166360 h 5250180"/>
              <a:gd name="connsiteX15" fmla="*/ 5394960 w 5494020"/>
              <a:gd name="connsiteY15" fmla="*/ 5158740 h 5250180"/>
              <a:gd name="connsiteX16" fmla="*/ 5494020 w 5494020"/>
              <a:gd name="connsiteY16" fmla="*/ 5158740 h 5250180"/>
              <a:gd name="connsiteX0" fmla="*/ 0 w 5494020"/>
              <a:gd name="connsiteY0" fmla="*/ 0 h 5501640"/>
              <a:gd name="connsiteX1" fmla="*/ 624840 w 5494020"/>
              <a:gd name="connsiteY1" fmla="*/ 723900 h 5501640"/>
              <a:gd name="connsiteX2" fmla="*/ 708660 w 5494020"/>
              <a:gd name="connsiteY2" fmla="*/ 922020 h 5501640"/>
              <a:gd name="connsiteX3" fmla="*/ 754380 w 5494020"/>
              <a:gd name="connsiteY3" fmla="*/ 2034540 h 5501640"/>
              <a:gd name="connsiteX4" fmla="*/ 845820 w 5494020"/>
              <a:gd name="connsiteY4" fmla="*/ 2202180 h 5501640"/>
              <a:gd name="connsiteX5" fmla="*/ 1333500 w 5494020"/>
              <a:gd name="connsiteY5" fmla="*/ 2758440 h 5501640"/>
              <a:gd name="connsiteX6" fmla="*/ 1783080 w 5494020"/>
              <a:gd name="connsiteY6" fmla="*/ 3429000 h 5501640"/>
              <a:gd name="connsiteX7" fmla="*/ 2651760 w 5494020"/>
              <a:gd name="connsiteY7" fmla="*/ 4610100 h 5501640"/>
              <a:gd name="connsiteX8" fmla="*/ 2834640 w 5494020"/>
              <a:gd name="connsiteY8" fmla="*/ 4792980 h 5501640"/>
              <a:gd name="connsiteX9" fmla="*/ 3679508 w 5494020"/>
              <a:gd name="connsiteY9" fmla="*/ 5501640 h 5501640"/>
              <a:gd name="connsiteX10" fmla="*/ 4244340 w 5494020"/>
              <a:gd name="connsiteY10" fmla="*/ 5250180 h 5501640"/>
              <a:gd name="connsiteX11" fmla="*/ 4427220 w 5494020"/>
              <a:gd name="connsiteY11" fmla="*/ 5189220 h 5501640"/>
              <a:gd name="connsiteX12" fmla="*/ 4762500 w 5494020"/>
              <a:gd name="connsiteY12" fmla="*/ 5196840 h 5501640"/>
              <a:gd name="connsiteX13" fmla="*/ 4998720 w 5494020"/>
              <a:gd name="connsiteY13" fmla="*/ 5189220 h 5501640"/>
              <a:gd name="connsiteX14" fmla="*/ 5181600 w 5494020"/>
              <a:gd name="connsiteY14" fmla="*/ 5166360 h 5501640"/>
              <a:gd name="connsiteX15" fmla="*/ 5394960 w 5494020"/>
              <a:gd name="connsiteY15" fmla="*/ 5158740 h 5501640"/>
              <a:gd name="connsiteX16" fmla="*/ 5494020 w 5494020"/>
              <a:gd name="connsiteY16" fmla="*/ 5158740 h 5501640"/>
              <a:gd name="connsiteX0" fmla="*/ 0 w 5494020"/>
              <a:gd name="connsiteY0" fmla="*/ 0 h 5755005"/>
              <a:gd name="connsiteX1" fmla="*/ 624840 w 5494020"/>
              <a:gd name="connsiteY1" fmla="*/ 723900 h 5755005"/>
              <a:gd name="connsiteX2" fmla="*/ 708660 w 5494020"/>
              <a:gd name="connsiteY2" fmla="*/ 922020 h 5755005"/>
              <a:gd name="connsiteX3" fmla="*/ 754380 w 5494020"/>
              <a:gd name="connsiteY3" fmla="*/ 2034540 h 5755005"/>
              <a:gd name="connsiteX4" fmla="*/ 845820 w 5494020"/>
              <a:gd name="connsiteY4" fmla="*/ 2202180 h 5755005"/>
              <a:gd name="connsiteX5" fmla="*/ 1333500 w 5494020"/>
              <a:gd name="connsiteY5" fmla="*/ 2758440 h 5755005"/>
              <a:gd name="connsiteX6" fmla="*/ 1783080 w 5494020"/>
              <a:gd name="connsiteY6" fmla="*/ 3429000 h 5755005"/>
              <a:gd name="connsiteX7" fmla="*/ 2651760 w 5494020"/>
              <a:gd name="connsiteY7" fmla="*/ 4610100 h 5755005"/>
              <a:gd name="connsiteX8" fmla="*/ 2834640 w 5494020"/>
              <a:gd name="connsiteY8" fmla="*/ 4792980 h 5755005"/>
              <a:gd name="connsiteX9" fmla="*/ 3679508 w 5494020"/>
              <a:gd name="connsiteY9" fmla="*/ 5501640 h 5755005"/>
              <a:gd name="connsiteX10" fmla="*/ 3953827 w 5494020"/>
              <a:gd name="connsiteY10" fmla="*/ 5755005 h 5755005"/>
              <a:gd name="connsiteX11" fmla="*/ 4427220 w 5494020"/>
              <a:gd name="connsiteY11" fmla="*/ 5189220 h 5755005"/>
              <a:gd name="connsiteX12" fmla="*/ 4762500 w 5494020"/>
              <a:gd name="connsiteY12" fmla="*/ 5196840 h 5755005"/>
              <a:gd name="connsiteX13" fmla="*/ 4998720 w 5494020"/>
              <a:gd name="connsiteY13" fmla="*/ 5189220 h 5755005"/>
              <a:gd name="connsiteX14" fmla="*/ 5181600 w 5494020"/>
              <a:gd name="connsiteY14" fmla="*/ 5166360 h 5755005"/>
              <a:gd name="connsiteX15" fmla="*/ 5394960 w 5494020"/>
              <a:gd name="connsiteY15" fmla="*/ 5158740 h 5755005"/>
              <a:gd name="connsiteX16" fmla="*/ 5494020 w 5494020"/>
              <a:gd name="connsiteY16" fmla="*/ 5158740 h 5755005"/>
              <a:gd name="connsiteX0" fmla="*/ 0 w 5494020"/>
              <a:gd name="connsiteY0" fmla="*/ 0 h 6113145"/>
              <a:gd name="connsiteX1" fmla="*/ 624840 w 5494020"/>
              <a:gd name="connsiteY1" fmla="*/ 723900 h 6113145"/>
              <a:gd name="connsiteX2" fmla="*/ 708660 w 5494020"/>
              <a:gd name="connsiteY2" fmla="*/ 922020 h 6113145"/>
              <a:gd name="connsiteX3" fmla="*/ 754380 w 5494020"/>
              <a:gd name="connsiteY3" fmla="*/ 2034540 h 6113145"/>
              <a:gd name="connsiteX4" fmla="*/ 845820 w 5494020"/>
              <a:gd name="connsiteY4" fmla="*/ 2202180 h 6113145"/>
              <a:gd name="connsiteX5" fmla="*/ 1333500 w 5494020"/>
              <a:gd name="connsiteY5" fmla="*/ 2758440 h 6113145"/>
              <a:gd name="connsiteX6" fmla="*/ 1783080 w 5494020"/>
              <a:gd name="connsiteY6" fmla="*/ 3429000 h 6113145"/>
              <a:gd name="connsiteX7" fmla="*/ 2651760 w 5494020"/>
              <a:gd name="connsiteY7" fmla="*/ 4610100 h 6113145"/>
              <a:gd name="connsiteX8" fmla="*/ 2834640 w 5494020"/>
              <a:gd name="connsiteY8" fmla="*/ 4792980 h 6113145"/>
              <a:gd name="connsiteX9" fmla="*/ 3679508 w 5494020"/>
              <a:gd name="connsiteY9" fmla="*/ 5501640 h 6113145"/>
              <a:gd name="connsiteX10" fmla="*/ 3953827 w 5494020"/>
              <a:gd name="connsiteY10" fmla="*/ 5755005 h 6113145"/>
              <a:gd name="connsiteX11" fmla="*/ 4155758 w 5494020"/>
              <a:gd name="connsiteY11" fmla="*/ 6113145 h 6113145"/>
              <a:gd name="connsiteX12" fmla="*/ 4762500 w 5494020"/>
              <a:gd name="connsiteY12" fmla="*/ 5196840 h 6113145"/>
              <a:gd name="connsiteX13" fmla="*/ 4998720 w 5494020"/>
              <a:gd name="connsiteY13" fmla="*/ 5189220 h 6113145"/>
              <a:gd name="connsiteX14" fmla="*/ 5181600 w 5494020"/>
              <a:gd name="connsiteY14" fmla="*/ 5166360 h 6113145"/>
              <a:gd name="connsiteX15" fmla="*/ 5394960 w 5494020"/>
              <a:gd name="connsiteY15" fmla="*/ 5158740 h 6113145"/>
              <a:gd name="connsiteX16" fmla="*/ 5494020 w 5494020"/>
              <a:gd name="connsiteY16" fmla="*/ 5158740 h 6113145"/>
              <a:gd name="connsiteX0" fmla="*/ 0 w 5494020"/>
              <a:gd name="connsiteY0" fmla="*/ 0 h 6677977"/>
              <a:gd name="connsiteX1" fmla="*/ 624840 w 5494020"/>
              <a:gd name="connsiteY1" fmla="*/ 723900 h 6677977"/>
              <a:gd name="connsiteX2" fmla="*/ 708660 w 5494020"/>
              <a:gd name="connsiteY2" fmla="*/ 922020 h 6677977"/>
              <a:gd name="connsiteX3" fmla="*/ 754380 w 5494020"/>
              <a:gd name="connsiteY3" fmla="*/ 2034540 h 6677977"/>
              <a:gd name="connsiteX4" fmla="*/ 845820 w 5494020"/>
              <a:gd name="connsiteY4" fmla="*/ 2202180 h 6677977"/>
              <a:gd name="connsiteX5" fmla="*/ 1333500 w 5494020"/>
              <a:gd name="connsiteY5" fmla="*/ 2758440 h 6677977"/>
              <a:gd name="connsiteX6" fmla="*/ 1783080 w 5494020"/>
              <a:gd name="connsiteY6" fmla="*/ 3429000 h 6677977"/>
              <a:gd name="connsiteX7" fmla="*/ 2651760 w 5494020"/>
              <a:gd name="connsiteY7" fmla="*/ 4610100 h 6677977"/>
              <a:gd name="connsiteX8" fmla="*/ 2834640 w 5494020"/>
              <a:gd name="connsiteY8" fmla="*/ 4792980 h 6677977"/>
              <a:gd name="connsiteX9" fmla="*/ 3679508 w 5494020"/>
              <a:gd name="connsiteY9" fmla="*/ 5501640 h 6677977"/>
              <a:gd name="connsiteX10" fmla="*/ 3953827 w 5494020"/>
              <a:gd name="connsiteY10" fmla="*/ 5755005 h 6677977"/>
              <a:gd name="connsiteX11" fmla="*/ 4155758 w 5494020"/>
              <a:gd name="connsiteY11" fmla="*/ 6113145 h 6677977"/>
              <a:gd name="connsiteX12" fmla="*/ 4581525 w 5494020"/>
              <a:gd name="connsiteY12" fmla="*/ 6677977 h 6677977"/>
              <a:gd name="connsiteX13" fmla="*/ 4998720 w 5494020"/>
              <a:gd name="connsiteY13" fmla="*/ 5189220 h 6677977"/>
              <a:gd name="connsiteX14" fmla="*/ 5181600 w 5494020"/>
              <a:gd name="connsiteY14" fmla="*/ 5166360 h 6677977"/>
              <a:gd name="connsiteX15" fmla="*/ 5394960 w 5494020"/>
              <a:gd name="connsiteY15" fmla="*/ 5158740 h 6677977"/>
              <a:gd name="connsiteX16" fmla="*/ 5494020 w 5494020"/>
              <a:gd name="connsiteY16" fmla="*/ 5158740 h 6677977"/>
              <a:gd name="connsiteX0" fmla="*/ 0 w 5494020"/>
              <a:gd name="connsiteY0" fmla="*/ 0 h 6677977"/>
              <a:gd name="connsiteX1" fmla="*/ 624840 w 5494020"/>
              <a:gd name="connsiteY1" fmla="*/ 723900 h 6677977"/>
              <a:gd name="connsiteX2" fmla="*/ 708660 w 5494020"/>
              <a:gd name="connsiteY2" fmla="*/ 922020 h 6677977"/>
              <a:gd name="connsiteX3" fmla="*/ 754380 w 5494020"/>
              <a:gd name="connsiteY3" fmla="*/ 2034540 h 6677977"/>
              <a:gd name="connsiteX4" fmla="*/ 845820 w 5494020"/>
              <a:gd name="connsiteY4" fmla="*/ 2202180 h 6677977"/>
              <a:gd name="connsiteX5" fmla="*/ 1333500 w 5494020"/>
              <a:gd name="connsiteY5" fmla="*/ 2758440 h 6677977"/>
              <a:gd name="connsiteX6" fmla="*/ 1783080 w 5494020"/>
              <a:gd name="connsiteY6" fmla="*/ 3429000 h 6677977"/>
              <a:gd name="connsiteX7" fmla="*/ 2651760 w 5494020"/>
              <a:gd name="connsiteY7" fmla="*/ 4610100 h 6677977"/>
              <a:gd name="connsiteX8" fmla="*/ 2834640 w 5494020"/>
              <a:gd name="connsiteY8" fmla="*/ 4792980 h 6677977"/>
              <a:gd name="connsiteX9" fmla="*/ 3679508 w 5494020"/>
              <a:gd name="connsiteY9" fmla="*/ 5501640 h 6677977"/>
              <a:gd name="connsiteX10" fmla="*/ 3953827 w 5494020"/>
              <a:gd name="connsiteY10" fmla="*/ 5755005 h 6677977"/>
              <a:gd name="connsiteX11" fmla="*/ 4155758 w 5494020"/>
              <a:gd name="connsiteY11" fmla="*/ 6113145 h 6677977"/>
              <a:gd name="connsiteX12" fmla="*/ 4581525 w 5494020"/>
              <a:gd name="connsiteY12" fmla="*/ 6677977 h 6677977"/>
              <a:gd name="connsiteX13" fmla="*/ 4998720 w 5494020"/>
              <a:gd name="connsiteY13" fmla="*/ 5189220 h 6677977"/>
              <a:gd name="connsiteX14" fmla="*/ 5394960 w 5494020"/>
              <a:gd name="connsiteY14" fmla="*/ 5158740 h 6677977"/>
              <a:gd name="connsiteX15" fmla="*/ 5494020 w 5494020"/>
              <a:gd name="connsiteY15" fmla="*/ 5158740 h 6677977"/>
              <a:gd name="connsiteX0" fmla="*/ 0 w 5494020"/>
              <a:gd name="connsiteY0" fmla="*/ 0 h 6677977"/>
              <a:gd name="connsiteX1" fmla="*/ 624840 w 5494020"/>
              <a:gd name="connsiteY1" fmla="*/ 723900 h 6677977"/>
              <a:gd name="connsiteX2" fmla="*/ 708660 w 5494020"/>
              <a:gd name="connsiteY2" fmla="*/ 922020 h 6677977"/>
              <a:gd name="connsiteX3" fmla="*/ 754380 w 5494020"/>
              <a:gd name="connsiteY3" fmla="*/ 2034540 h 6677977"/>
              <a:gd name="connsiteX4" fmla="*/ 845820 w 5494020"/>
              <a:gd name="connsiteY4" fmla="*/ 2202180 h 6677977"/>
              <a:gd name="connsiteX5" fmla="*/ 1333500 w 5494020"/>
              <a:gd name="connsiteY5" fmla="*/ 2758440 h 6677977"/>
              <a:gd name="connsiteX6" fmla="*/ 1783080 w 5494020"/>
              <a:gd name="connsiteY6" fmla="*/ 3429000 h 6677977"/>
              <a:gd name="connsiteX7" fmla="*/ 2651760 w 5494020"/>
              <a:gd name="connsiteY7" fmla="*/ 4610100 h 6677977"/>
              <a:gd name="connsiteX8" fmla="*/ 2834640 w 5494020"/>
              <a:gd name="connsiteY8" fmla="*/ 4792980 h 6677977"/>
              <a:gd name="connsiteX9" fmla="*/ 3679508 w 5494020"/>
              <a:gd name="connsiteY9" fmla="*/ 5501640 h 6677977"/>
              <a:gd name="connsiteX10" fmla="*/ 3953827 w 5494020"/>
              <a:gd name="connsiteY10" fmla="*/ 5755005 h 6677977"/>
              <a:gd name="connsiteX11" fmla="*/ 4155758 w 5494020"/>
              <a:gd name="connsiteY11" fmla="*/ 6113145 h 6677977"/>
              <a:gd name="connsiteX12" fmla="*/ 4581525 w 5494020"/>
              <a:gd name="connsiteY12" fmla="*/ 6677977 h 6677977"/>
              <a:gd name="connsiteX13" fmla="*/ 4998720 w 5494020"/>
              <a:gd name="connsiteY13" fmla="*/ 5189220 h 6677977"/>
              <a:gd name="connsiteX14" fmla="*/ 5494020 w 5494020"/>
              <a:gd name="connsiteY14" fmla="*/ 5158740 h 6677977"/>
              <a:gd name="connsiteX0" fmla="*/ 0 w 5036755"/>
              <a:gd name="connsiteY0" fmla="*/ 0 h 7082804"/>
              <a:gd name="connsiteX1" fmla="*/ 624840 w 5036755"/>
              <a:gd name="connsiteY1" fmla="*/ 723900 h 7082804"/>
              <a:gd name="connsiteX2" fmla="*/ 708660 w 5036755"/>
              <a:gd name="connsiteY2" fmla="*/ 922020 h 7082804"/>
              <a:gd name="connsiteX3" fmla="*/ 754380 w 5036755"/>
              <a:gd name="connsiteY3" fmla="*/ 2034540 h 7082804"/>
              <a:gd name="connsiteX4" fmla="*/ 845820 w 5036755"/>
              <a:gd name="connsiteY4" fmla="*/ 2202180 h 7082804"/>
              <a:gd name="connsiteX5" fmla="*/ 1333500 w 5036755"/>
              <a:gd name="connsiteY5" fmla="*/ 2758440 h 7082804"/>
              <a:gd name="connsiteX6" fmla="*/ 1783080 w 5036755"/>
              <a:gd name="connsiteY6" fmla="*/ 3429000 h 7082804"/>
              <a:gd name="connsiteX7" fmla="*/ 2651760 w 5036755"/>
              <a:gd name="connsiteY7" fmla="*/ 4610100 h 7082804"/>
              <a:gd name="connsiteX8" fmla="*/ 2834640 w 5036755"/>
              <a:gd name="connsiteY8" fmla="*/ 4792980 h 7082804"/>
              <a:gd name="connsiteX9" fmla="*/ 3679508 w 5036755"/>
              <a:gd name="connsiteY9" fmla="*/ 5501640 h 7082804"/>
              <a:gd name="connsiteX10" fmla="*/ 3953827 w 5036755"/>
              <a:gd name="connsiteY10" fmla="*/ 5755005 h 7082804"/>
              <a:gd name="connsiteX11" fmla="*/ 4155758 w 5036755"/>
              <a:gd name="connsiteY11" fmla="*/ 6113145 h 7082804"/>
              <a:gd name="connsiteX12" fmla="*/ 4581525 w 5036755"/>
              <a:gd name="connsiteY12" fmla="*/ 6677977 h 7082804"/>
              <a:gd name="connsiteX13" fmla="*/ 4998720 w 5036755"/>
              <a:gd name="connsiteY13" fmla="*/ 5189220 h 7082804"/>
              <a:gd name="connsiteX14" fmla="*/ 4893945 w 5036755"/>
              <a:gd name="connsiteY14" fmla="*/ 7082790 h 7082804"/>
              <a:gd name="connsiteX0" fmla="*/ 0 w 4893945"/>
              <a:gd name="connsiteY0" fmla="*/ 0 h 7082856"/>
              <a:gd name="connsiteX1" fmla="*/ 624840 w 4893945"/>
              <a:gd name="connsiteY1" fmla="*/ 723900 h 7082856"/>
              <a:gd name="connsiteX2" fmla="*/ 708660 w 4893945"/>
              <a:gd name="connsiteY2" fmla="*/ 922020 h 7082856"/>
              <a:gd name="connsiteX3" fmla="*/ 754380 w 4893945"/>
              <a:gd name="connsiteY3" fmla="*/ 2034540 h 7082856"/>
              <a:gd name="connsiteX4" fmla="*/ 845820 w 4893945"/>
              <a:gd name="connsiteY4" fmla="*/ 2202180 h 7082856"/>
              <a:gd name="connsiteX5" fmla="*/ 1333500 w 4893945"/>
              <a:gd name="connsiteY5" fmla="*/ 2758440 h 7082856"/>
              <a:gd name="connsiteX6" fmla="*/ 1783080 w 4893945"/>
              <a:gd name="connsiteY6" fmla="*/ 3429000 h 7082856"/>
              <a:gd name="connsiteX7" fmla="*/ 2651760 w 4893945"/>
              <a:gd name="connsiteY7" fmla="*/ 4610100 h 7082856"/>
              <a:gd name="connsiteX8" fmla="*/ 2834640 w 4893945"/>
              <a:gd name="connsiteY8" fmla="*/ 4792980 h 7082856"/>
              <a:gd name="connsiteX9" fmla="*/ 3679508 w 4893945"/>
              <a:gd name="connsiteY9" fmla="*/ 5501640 h 7082856"/>
              <a:gd name="connsiteX10" fmla="*/ 3953827 w 4893945"/>
              <a:gd name="connsiteY10" fmla="*/ 5755005 h 7082856"/>
              <a:gd name="connsiteX11" fmla="*/ 4155758 w 4893945"/>
              <a:gd name="connsiteY11" fmla="*/ 6113145 h 7082856"/>
              <a:gd name="connsiteX12" fmla="*/ 4581525 w 4893945"/>
              <a:gd name="connsiteY12" fmla="*/ 6677977 h 7082856"/>
              <a:gd name="connsiteX13" fmla="*/ 4717732 w 4893945"/>
              <a:gd name="connsiteY13" fmla="*/ 6889432 h 7082856"/>
              <a:gd name="connsiteX14" fmla="*/ 4893945 w 4893945"/>
              <a:gd name="connsiteY14" fmla="*/ 7082790 h 7082856"/>
              <a:gd name="connsiteX0" fmla="*/ 0 w 4893945"/>
              <a:gd name="connsiteY0" fmla="*/ 0 h 7083202"/>
              <a:gd name="connsiteX1" fmla="*/ 624840 w 4893945"/>
              <a:gd name="connsiteY1" fmla="*/ 723900 h 7083202"/>
              <a:gd name="connsiteX2" fmla="*/ 708660 w 4893945"/>
              <a:gd name="connsiteY2" fmla="*/ 922020 h 7083202"/>
              <a:gd name="connsiteX3" fmla="*/ 754380 w 4893945"/>
              <a:gd name="connsiteY3" fmla="*/ 2034540 h 7083202"/>
              <a:gd name="connsiteX4" fmla="*/ 845820 w 4893945"/>
              <a:gd name="connsiteY4" fmla="*/ 2202180 h 7083202"/>
              <a:gd name="connsiteX5" fmla="*/ 1333500 w 4893945"/>
              <a:gd name="connsiteY5" fmla="*/ 2758440 h 7083202"/>
              <a:gd name="connsiteX6" fmla="*/ 1783080 w 4893945"/>
              <a:gd name="connsiteY6" fmla="*/ 3429000 h 7083202"/>
              <a:gd name="connsiteX7" fmla="*/ 2651760 w 4893945"/>
              <a:gd name="connsiteY7" fmla="*/ 4610100 h 7083202"/>
              <a:gd name="connsiteX8" fmla="*/ 2834640 w 4893945"/>
              <a:gd name="connsiteY8" fmla="*/ 4792980 h 7083202"/>
              <a:gd name="connsiteX9" fmla="*/ 3679508 w 4893945"/>
              <a:gd name="connsiteY9" fmla="*/ 5501640 h 7083202"/>
              <a:gd name="connsiteX10" fmla="*/ 3953827 w 4893945"/>
              <a:gd name="connsiteY10" fmla="*/ 5755005 h 7083202"/>
              <a:gd name="connsiteX11" fmla="*/ 4155758 w 4893945"/>
              <a:gd name="connsiteY11" fmla="*/ 6113145 h 7083202"/>
              <a:gd name="connsiteX12" fmla="*/ 4581525 w 4893945"/>
              <a:gd name="connsiteY12" fmla="*/ 6677977 h 7083202"/>
              <a:gd name="connsiteX13" fmla="*/ 4717732 w 4893945"/>
              <a:gd name="connsiteY13" fmla="*/ 6889432 h 7083202"/>
              <a:gd name="connsiteX14" fmla="*/ 4893945 w 4893945"/>
              <a:gd name="connsiteY14" fmla="*/ 7082790 h 7083202"/>
              <a:gd name="connsiteX0" fmla="*/ 0 w 4893945"/>
              <a:gd name="connsiteY0" fmla="*/ 0 h 7083042"/>
              <a:gd name="connsiteX1" fmla="*/ 624840 w 4893945"/>
              <a:gd name="connsiteY1" fmla="*/ 723900 h 7083042"/>
              <a:gd name="connsiteX2" fmla="*/ 708660 w 4893945"/>
              <a:gd name="connsiteY2" fmla="*/ 922020 h 7083042"/>
              <a:gd name="connsiteX3" fmla="*/ 754380 w 4893945"/>
              <a:gd name="connsiteY3" fmla="*/ 2034540 h 7083042"/>
              <a:gd name="connsiteX4" fmla="*/ 845820 w 4893945"/>
              <a:gd name="connsiteY4" fmla="*/ 2202180 h 7083042"/>
              <a:gd name="connsiteX5" fmla="*/ 1333500 w 4893945"/>
              <a:gd name="connsiteY5" fmla="*/ 2758440 h 7083042"/>
              <a:gd name="connsiteX6" fmla="*/ 1783080 w 4893945"/>
              <a:gd name="connsiteY6" fmla="*/ 3429000 h 7083042"/>
              <a:gd name="connsiteX7" fmla="*/ 2651760 w 4893945"/>
              <a:gd name="connsiteY7" fmla="*/ 4610100 h 7083042"/>
              <a:gd name="connsiteX8" fmla="*/ 2834640 w 4893945"/>
              <a:gd name="connsiteY8" fmla="*/ 4792980 h 7083042"/>
              <a:gd name="connsiteX9" fmla="*/ 3679508 w 4893945"/>
              <a:gd name="connsiteY9" fmla="*/ 5501640 h 7083042"/>
              <a:gd name="connsiteX10" fmla="*/ 3953827 w 4893945"/>
              <a:gd name="connsiteY10" fmla="*/ 5755005 h 7083042"/>
              <a:gd name="connsiteX11" fmla="*/ 4155758 w 4893945"/>
              <a:gd name="connsiteY11" fmla="*/ 6113145 h 7083042"/>
              <a:gd name="connsiteX12" fmla="*/ 4581525 w 4893945"/>
              <a:gd name="connsiteY12" fmla="*/ 6677977 h 7083042"/>
              <a:gd name="connsiteX13" fmla="*/ 4717732 w 4893945"/>
              <a:gd name="connsiteY13" fmla="*/ 6889432 h 7083042"/>
              <a:gd name="connsiteX14" fmla="*/ 4893945 w 4893945"/>
              <a:gd name="connsiteY14" fmla="*/ 7082790 h 7083042"/>
              <a:gd name="connsiteX0" fmla="*/ 0 w 4893945"/>
              <a:gd name="connsiteY0" fmla="*/ 0 h 7082790"/>
              <a:gd name="connsiteX1" fmla="*/ 624840 w 4893945"/>
              <a:gd name="connsiteY1" fmla="*/ 723900 h 7082790"/>
              <a:gd name="connsiteX2" fmla="*/ 708660 w 4893945"/>
              <a:gd name="connsiteY2" fmla="*/ 922020 h 7082790"/>
              <a:gd name="connsiteX3" fmla="*/ 754380 w 4893945"/>
              <a:gd name="connsiteY3" fmla="*/ 2034540 h 7082790"/>
              <a:gd name="connsiteX4" fmla="*/ 845820 w 4893945"/>
              <a:gd name="connsiteY4" fmla="*/ 2202180 h 7082790"/>
              <a:gd name="connsiteX5" fmla="*/ 1333500 w 4893945"/>
              <a:gd name="connsiteY5" fmla="*/ 2758440 h 7082790"/>
              <a:gd name="connsiteX6" fmla="*/ 1783080 w 4893945"/>
              <a:gd name="connsiteY6" fmla="*/ 3429000 h 7082790"/>
              <a:gd name="connsiteX7" fmla="*/ 2651760 w 4893945"/>
              <a:gd name="connsiteY7" fmla="*/ 4610100 h 7082790"/>
              <a:gd name="connsiteX8" fmla="*/ 2834640 w 4893945"/>
              <a:gd name="connsiteY8" fmla="*/ 4792980 h 7082790"/>
              <a:gd name="connsiteX9" fmla="*/ 3679508 w 4893945"/>
              <a:gd name="connsiteY9" fmla="*/ 5501640 h 7082790"/>
              <a:gd name="connsiteX10" fmla="*/ 3953827 w 4893945"/>
              <a:gd name="connsiteY10" fmla="*/ 5755005 h 7082790"/>
              <a:gd name="connsiteX11" fmla="*/ 4155758 w 4893945"/>
              <a:gd name="connsiteY11" fmla="*/ 6113145 h 7082790"/>
              <a:gd name="connsiteX12" fmla="*/ 4581525 w 4893945"/>
              <a:gd name="connsiteY12" fmla="*/ 6677977 h 7082790"/>
              <a:gd name="connsiteX13" fmla="*/ 4717732 w 4893945"/>
              <a:gd name="connsiteY13" fmla="*/ 6889432 h 7082790"/>
              <a:gd name="connsiteX14" fmla="*/ 4893945 w 4893945"/>
              <a:gd name="connsiteY14" fmla="*/ 7082790 h 708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93945" h="7082790">
                <a:moveTo>
                  <a:pt x="0" y="0"/>
                </a:moveTo>
                <a:lnTo>
                  <a:pt x="624840" y="723900"/>
                </a:lnTo>
                <a:lnTo>
                  <a:pt x="708660" y="922020"/>
                </a:lnTo>
                <a:lnTo>
                  <a:pt x="754380" y="2034540"/>
                </a:lnTo>
                <a:lnTo>
                  <a:pt x="845820" y="2202180"/>
                </a:lnTo>
                <a:lnTo>
                  <a:pt x="1333500" y="2758440"/>
                </a:lnTo>
                <a:lnTo>
                  <a:pt x="1783080" y="3429000"/>
                </a:lnTo>
                <a:lnTo>
                  <a:pt x="2651760" y="4610100"/>
                </a:lnTo>
                <a:lnTo>
                  <a:pt x="2834640" y="4792980"/>
                </a:lnTo>
                <a:lnTo>
                  <a:pt x="3679508" y="5501640"/>
                </a:lnTo>
                <a:lnTo>
                  <a:pt x="3953827" y="5755005"/>
                </a:lnTo>
                <a:lnTo>
                  <a:pt x="4155758" y="6113145"/>
                </a:lnTo>
                <a:lnTo>
                  <a:pt x="4581525" y="6677977"/>
                </a:lnTo>
                <a:lnTo>
                  <a:pt x="4717732" y="6889432"/>
                </a:lnTo>
                <a:cubicBezTo>
                  <a:pt x="4793615" y="6974363"/>
                  <a:pt x="4828858" y="7027228"/>
                  <a:pt x="4893945" y="7082790"/>
                </a:cubicBez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26" name="文本框 25">
            <a:extLst>
              <a:ext uri="{FF2B5EF4-FFF2-40B4-BE49-F238E27FC236}">
                <a16:creationId xmlns:a16="http://schemas.microsoft.com/office/drawing/2014/main" id="{41F7D839-C041-07B7-8965-0DE7156223E2}"/>
              </a:ext>
            </a:extLst>
          </p:cNvPr>
          <p:cNvSpPr txBox="1"/>
          <p:nvPr/>
        </p:nvSpPr>
        <p:spPr>
          <a:xfrm rot="2695027">
            <a:off x="2791201" y="7867688"/>
            <a:ext cx="854919" cy="338554"/>
          </a:xfrm>
          <a:prstGeom prst="rect">
            <a:avLst/>
          </a:prstGeom>
          <a:noFill/>
          <a:effectLst>
            <a:glow rad="228600">
              <a:srgbClr val="72EE7E"/>
            </a:glow>
          </a:effectLst>
        </p:spPr>
        <p:txBody>
          <a:bodyPr wrap="square" rtlCol="0">
            <a:spAutoFit/>
          </a:bodyPr>
          <a:lstStyle/>
          <a:p>
            <a:r>
              <a:rPr lang="zh-CN" altLang="en-US" sz="1600" dirty="0">
                <a:solidFill>
                  <a:schemeClr val="accent6">
                    <a:lumMod val="50000"/>
                  </a:schemeClr>
                </a:solidFill>
                <a:effectLst>
                  <a:glow rad="266700">
                    <a:schemeClr val="bg1">
                      <a:alpha val="96000"/>
                    </a:schemeClr>
                  </a:glow>
                </a:effectLst>
                <a:latin typeface="微软雅黑" pitchFamily="34" charset="-122"/>
                <a:ea typeface="微软雅黑" pitchFamily="34" charset="-122"/>
              </a:rPr>
              <a:t>村道</a:t>
            </a:r>
          </a:p>
        </p:txBody>
      </p:sp>
      <p:sp>
        <p:nvSpPr>
          <p:cNvPr id="28" name="任意多边形: 形状 27">
            <a:extLst>
              <a:ext uri="{FF2B5EF4-FFF2-40B4-BE49-F238E27FC236}">
                <a16:creationId xmlns:a16="http://schemas.microsoft.com/office/drawing/2014/main" id="{E78363DF-099C-4A20-FBDB-4B3AEDA66A5E}"/>
              </a:ext>
            </a:extLst>
          </p:cNvPr>
          <p:cNvSpPr/>
          <p:nvPr/>
        </p:nvSpPr>
        <p:spPr>
          <a:xfrm>
            <a:off x="7229475" y="8648700"/>
            <a:ext cx="5153025" cy="1619250"/>
          </a:xfrm>
          <a:custGeom>
            <a:avLst/>
            <a:gdLst>
              <a:gd name="connsiteX0" fmla="*/ 0 w 5153025"/>
              <a:gd name="connsiteY0" fmla="*/ 1619250 h 1619250"/>
              <a:gd name="connsiteX1" fmla="*/ 342900 w 5153025"/>
              <a:gd name="connsiteY1" fmla="*/ 1133475 h 1619250"/>
              <a:gd name="connsiteX2" fmla="*/ 838200 w 5153025"/>
              <a:gd name="connsiteY2" fmla="*/ 361950 h 1619250"/>
              <a:gd name="connsiteX3" fmla="*/ 1047750 w 5153025"/>
              <a:gd name="connsiteY3" fmla="*/ 161925 h 1619250"/>
              <a:gd name="connsiteX4" fmla="*/ 1771650 w 5153025"/>
              <a:gd name="connsiteY4" fmla="*/ 38100 h 1619250"/>
              <a:gd name="connsiteX5" fmla="*/ 2371725 w 5153025"/>
              <a:gd name="connsiteY5" fmla="*/ 28575 h 1619250"/>
              <a:gd name="connsiteX6" fmla="*/ 3057525 w 5153025"/>
              <a:gd name="connsiteY6" fmla="*/ 0 h 1619250"/>
              <a:gd name="connsiteX7" fmla="*/ 3752850 w 5153025"/>
              <a:gd name="connsiteY7" fmla="*/ 104775 h 1619250"/>
              <a:gd name="connsiteX8" fmla="*/ 4772025 w 5153025"/>
              <a:gd name="connsiteY8" fmla="*/ 390525 h 1619250"/>
              <a:gd name="connsiteX9" fmla="*/ 5153025 w 5153025"/>
              <a:gd name="connsiteY9" fmla="*/ 447675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3025" h="1619250">
                <a:moveTo>
                  <a:pt x="0" y="1619250"/>
                </a:moveTo>
                <a:lnTo>
                  <a:pt x="342900" y="1133475"/>
                </a:lnTo>
                <a:lnTo>
                  <a:pt x="838200" y="361950"/>
                </a:lnTo>
                <a:lnTo>
                  <a:pt x="1047750" y="161925"/>
                </a:lnTo>
                <a:lnTo>
                  <a:pt x="1771650" y="38100"/>
                </a:lnTo>
                <a:lnTo>
                  <a:pt x="2371725" y="28575"/>
                </a:lnTo>
                <a:lnTo>
                  <a:pt x="3057525" y="0"/>
                </a:lnTo>
                <a:lnTo>
                  <a:pt x="3752850" y="104775"/>
                </a:lnTo>
                <a:lnTo>
                  <a:pt x="4772025" y="390525"/>
                </a:lnTo>
                <a:lnTo>
                  <a:pt x="5153025" y="447675"/>
                </a:ln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30" name="任意多边形: 形状 29">
            <a:extLst>
              <a:ext uri="{FF2B5EF4-FFF2-40B4-BE49-F238E27FC236}">
                <a16:creationId xmlns:a16="http://schemas.microsoft.com/office/drawing/2014/main" id="{B3CD6699-4FB9-3968-085E-F67B785EBB55}"/>
              </a:ext>
            </a:extLst>
          </p:cNvPr>
          <p:cNvSpPr/>
          <p:nvPr/>
        </p:nvSpPr>
        <p:spPr>
          <a:xfrm>
            <a:off x="12439650" y="7367588"/>
            <a:ext cx="2357438" cy="1371600"/>
          </a:xfrm>
          <a:custGeom>
            <a:avLst/>
            <a:gdLst>
              <a:gd name="connsiteX0" fmla="*/ 0 w 2357438"/>
              <a:gd name="connsiteY0" fmla="*/ 1371600 h 1371600"/>
              <a:gd name="connsiteX1" fmla="*/ 333375 w 2357438"/>
              <a:gd name="connsiteY1" fmla="*/ 1357312 h 1371600"/>
              <a:gd name="connsiteX2" fmla="*/ 647700 w 2357438"/>
              <a:gd name="connsiteY2" fmla="*/ 1243012 h 1371600"/>
              <a:gd name="connsiteX3" fmla="*/ 976313 w 2357438"/>
              <a:gd name="connsiteY3" fmla="*/ 1238250 h 1371600"/>
              <a:gd name="connsiteX4" fmla="*/ 1109663 w 2357438"/>
              <a:gd name="connsiteY4" fmla="*/ 1176337 h 1371600"/>
              <a:gd name="connsiteX5" fmla="*/ 1262063 w 2357438"/>
              <a:gd name="connsiteY5" fmla="*/ 700087 h 1371600"/>
              <a:gd name="connsiteX6" fmla="*/ 1438275 w 2357438"/>
              <a:gd name="connsiteY6" fmla="*/ 390525 h 1371600"/>
              <a:gd name="connsiteX7" fmla="*/ 1738313 w 2357438"/>
              <a:gd name="connsiteY7" fmla="*/ 266700 h 1371600"/>
              <a:gd name="connsiteX8" fmla="*/ 2133600 w 2357438"/>
              <a:gd name="connsiteY8" fmla="*/ 76200 h 1371600"/>
              <a:gd name="connsiteX9" fmla="*/ 2357438 w 2357438"/>
              <a:gd name="connsiteY9"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57438" h="1371600">
                <a:moveTo>
                  <a:pt x="0" y="1371600"/>
                </a:moveTo>
                <a:lnTo>
                  <a:pt x="333375" y="1357312"/>
                </a:lnTo>
                <a:lnTo>
                  <a:pt x="647700" y="1243012"/>
                </a:lnTo>
                <a:lnTo>
                  <a:pt x="976313" y="1238250"/>
                </a:lnTo>
                <a:lnTo>
                  <a:pt x="1109663" y="1176337"/>
                </a:lnTo>
                <a:lnTo>
                  <a:pt x="1262063" y="700087"/>
                </a:lnTo>
                <a:lnTo>
                  <a:pt x="1438275" y="390525"/>
                </a:lnTo>
                <a:lnTo>
                  <a:pt x="1738313" y="266700"/>
                </a:lnTo>
                <a:lnTo>
                  <a:pt x="2133600" y="76200"/>
                </a:lnTo>
                <a:lnTo>
                  <a:pt x="2357438" y="0"/>
                </a:lnTo>
              </a:path>
            </a:pathLst>
          </a:custGeom>
          <a:ln w="38100">
            <a:solidFill>
              <a:srgbClr val="72EE7E"/>
            </a:solidFill>
          </a:ln>
          <a:effectLst>
            <a:glow rad="139700">
              <a:srgbClr val="72EE7E">
                <a:alpha val="40000"/>
              </a:srgb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32" name="文本框 31">
            <a:extLst>
              <a:ext uri="{FF2B5EF4-FFF2-40B4-BE49-F238E27FC236}">
                <a16:creationId xmlns:a16="http://schemas.microsoft.com/office/drawing/2014/main" id="{86A412B1-C8E3-D4BD-3AF9-04E3DCD26E50}"/>
              </a:ext>
            </a:extLst>
          </p:cNvPr>
          <p:cNvSpPr txBox="1"/>
          <p:nvPr/>
        </p:nvSpPr>
        <p:spPr>
          <a:xfrm>
            <a:off x="9184744" y="8542602"/>
            <a:ext cx="854919" cy="338554"/>
          </a:xfrm>
          <a:prstGeom prst="rect">
            <a:avLst/>
          </a:prstGeom>
          <a:noFill/>
          <a:effectLst>
            <a:glow rad="228600">
              <a:srgbClr val="72EE7E"/>
            </a:glow>
          </a:effectLst>
        </p:spPr>
        <p:txBody>
          <a:bodyPr wrap="square" rtlCol="0">
            <a:spAutoFit/>
          </a:bodyPr>
          <a:lstStyle/>
          <a:p>
            <a:r>
              <a:rPr lang="zh-CN" altLang="en-US" sz="1600" dirty="0">
                <a:solidFill>
                  <a:schemeClr val="accent6">
                    <a:lumMod val="50000"/>
                  </a:schemeClr>
                </a:solidFill>
                <a:effectLst>
                  <a:glow rad="266700">
                    <a:schemeClr val="bg1">
                      <a:alpha val="96000"/>
                    </a:schemeClr>
                  </a:glow>
                </a:effectLst>
                <a:latin typeface="微软雅黑" pitchFamily="34" charset="-122"/>
                <a:ea typeface="微软雅黑" pitchFamily="34" charset="-122"/>
              </a:rPr>
              <a:t>村道</a:t>
            </a:r>
          </a:p>
        </p:txBody>
      </p:sp>
      <p:sp>
        <p:nvSpPr>
          <p:cNvPr id="34" name="任意多边形: 形状 33">
            <a:extLst>
              <a:ext uri="{FF2B5EF4-FFF2-40B4-BE49-F238E27FC236}">
                <a16:creationId xmlns:a16="http://schemas.microsoft.com/office/drawing/2014/main" id="{7BFEE9DB-E475-2D50-01A3-5DA0D1B258C0}"/>
              </a:ext>
            </a:extLst>
          </p:cNvPr>
          <p:cNvSpPr/>
          <p:nvPr/>
        </p:nvSpPr>
        <p:spPr>
          <a:xfrm>
            <a:off x="2686592" y="7021023"/>
            <a:ext cx="363385" cy="528771"/>
          </a:xfrm>
          <a:custGeom>
            <a:avLst/>
            <a:gdLst>
              <a:gd name="connsiteX0" fmla="*/ 288131 w 371475"/>
              <a:gd name="connsiteY0" fmla="*/ 0 h 540543"/>
              <a:gd name="connsiteX1" fmla="*/ 371475 w 371475"/>
              <a:gd name="connsiteY1" fmla="*/ 64293 h 540543"/>
              <a:gd name="connsiteX2" fmla="*/ 252412 w 371475"/>
              <a:gd name="connsiteY2" fmla="*/ 233362 h 540543"/>
              <a:gd name="connsiteX3" fmla="*/ 173831 w 371475"/>
              <a:gd name="connsiteY3" fmla="*/ 428625 h 540543"/>
              <a:gd name="connsiteX4" fmla="*/ 176212 w 371475"/>
              <a:gd name="connsiteY4" fmla="*/ 519112 h 540543"/>
              <a:gd name="connsiteX5" fmla="*/ 133350 w 371475"/>
              <a:gd name="connsiteY5" fmla="*/ 540543 h 540543"/>
              <a:gd name="connsiteX6" fmla="*/ 0 w 371475"/>
              <a:gd name="connsiteY6" fmla="*/ 328612 h 540543"/>
              <a:gd name="connsiteX7" fmla="*/ 221456 w 371475"/>
              <a:gd name="connsiteY7" fmla="*/ 21431 h 540543"/>
              <a:gd name="connsiteX8" fmla="*/ 269081 w 371475"/>
              <a:gd name="connsiteY8" fmla="*/ 54768 h 540543"/>
              <a:gd name="connsiteX9" fmla="*/ 288131 w 371475"/>
              <a:gd name="connsiteY9" fmla="*/ 0 h 540543"/>
              <a:gd name="connsiteX0" fmla="*/ 288131 w 371475"/>
              <a:gd name="connsiteY0" fmla="*/ 0 h 540543"/>
              <a:gd name="connsiteX1" fmla="*/ 371475 w 371475"/>
              <a:gd name="connsiteY1" fmla="*/ 64293 h 540543"/>
              <a:gd name="connsiteX2" fmla="*/ 252412 w 371475"/>
              <a:gd name="connsiteY2" fmla="*/ 233362 h 540543"/>
              <a:gd name="connsiteX3" fmla="*/ 173831 w 371475"/>
              <a:gd name="connsiteY3" fmla="*/ 428625 h 540543"/>
              <a:gd name="connsiteX4" fmla="*/ 176212 w 371475"/>
              <a:gd name="connsiteY4" fmla="*/ 519112 h 540543"/>
              <a:gd name="connsiteX5" fmla="*/ 133350 w 371475"/>
              <a:gd name="connsiteY5" fmla="*/ 540543 h 540543"/>
              <a:gd name="connsiteX6" fmla="*/ 0 w 371475"/>
              <a:gd name="connsiteY6" fmla="*/ 328612 h 540543"/>
              <a:gd name="connsiteX7" fmla="*/ 221456 w 371475"/>
              <a:gd name="connsiteY7" fmla="*/ 21431 h 540543"/>
              <a:gd name="connsiteX8" fmla="*/ 259556 w 371475"/>
              <a:gd name="connsiteY8" fmla="*/ 52387 h 540543"/>
              <a:gd name="connsiteX9" fmla="*/ 288131 w 371475"/>
              <a:gd name="connsiteY9" fmla="*/ 0 h 54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1475" h="540543">
                <a:moveTo>
                  <a:pt x="288131" y="0"/>
                </a:moveTo>
                <a:lnTo>
                  <a:pt x="371475" y="64293"/>
                </a:lnTo>
                <a:lnTo>
                  <a:pt x="252412" y="233362"/>
                </a:lnTo>
                <a:lnTo>
                  <a:pt x="173831" y="428625"/>
                </a:lnTo>
                <a:cubicBezTo>
                  <a:pt x="174625" y="458787"/>
                  <a:pt x="175418" y="488950"/>
                  <a:pt x="176212" y="519112"/>
                </a:cubicBezTo>
                <a:lnTo>
                  <a:pt x="133350" y="540543"/>
                </a:lnTo>
                <a:lnTo>
                  <a:pt x="0" y="328612"/>
                </a:lnTo>
                <a:lnTo>
                  <a:pt x="221456" y="21431"/>
                </a:lnTo>
                <a:lnTo>
                  <a:pt x="259556" y="52387"/>
                </a:lnTo>
                <a:lnTo>
                  <a:pt x="288131" y="0"/>
                </a:lnTo>
                <a:close/>
              </a:path>
            </a:pathLst>
          </a:custGeom>
          <a:solidFill>
            <a:srgbClr val="F311D3"/>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311D3"/>
              </a:solidFill>
            </a:endParaRPr>
          </a:p>
        </p:txBody>
      </p:sp>
      <p:sp>
        <p:nvSpPr>
          <p:cNvPr id="36" name="对话气泡: 矩形 35">
            <a:extLst>
              <a:ext uri="{FF2B5EF4-FFF2-40B4-BE49-F238E27FC236}">
                <a16:creationId xmlns:a16="http://schemas.microsoft.com/office/drawing/2014/main" id="{77666A34-09FA-7411-4CFD-A4ED7D4BB736}"/>
              </a:ext>
            </a:extLst>
          </p:cNvPr>
          <p:cNvSpPr/>
          <p:nvPr/>
        </p:nvSpPr>
        <p:spPr>
          <a:xfrm>
            <a:off x="2683940" y="6491184"/>
            <a:ext cx="1143169" cy="372011"/>
          </a:xfrm>
          <a:prstGeom prst="wedgeRectCallout">
            <a:avLst>
              <a:gd name="adj1" fmla="val -22031"/>
              <a:gd name="adj2" fmla="val 92661"/>
            </a:avLst>
          </a:prstGeom>
          <a:solidFill>
            <a:schemeClr val="bg1">
              <a:alpha val="87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0984"/>
                </a:solidFill>
              </a:rPr>
              <a:t>项目选址</a:t>
            </a:r>
          </a:p>
        </p:txBody>
      </p:sp>
      <p:cxnSp>
        <p:nvCxnSpPr>
          <p:cNvPr id="40" name="直接连接符 39">
            <a:extLst>
              <a:ext uri="{FF2B5EF4-FFF2-40B4-BE49-F238E27FC236}">
                <a16:creationId xmlns:a16="http://schemas.microsoft.com/office/drawing/2014/main" id="{8CB8CEF0-9BAA-141E-EBE8-30E3C904647F}"/>
              </a:ext>
            </a:extLst>
          </p:cNvPr>
          <p:cNvCxnSpPr>
            <a:cxnSpLocks/>
            <a:stCxn id="34" idx="1"/>
          </p:cNvCxnSpPr>
          <p:nvPr/>
        </p:nvCxnSpPr>
        <p:spPr>
          <a:xfrm flipV="1">
            <a:off x="3049977" y="6845300"/>
            <a:ext cx="8913423" cy="238616"/>
          </a:xfrm>
          <a:prstGeom prst="line">
            <a:avLst/>
          </a:prstGeom>
          <a:ln w="25400">
            <a:solidFill>
              <a:schemeClr val="bg1"/>
            </a:solidFill>
            <a:prstDash val="dash"/>
            <a:headEnd type="arrow"/>
            <a:tailEnd type="arrow"/>
          </a:ln>
          <a:effectLst>
            <a:glow rad="38100">
              <a:schemeClr val="bg1">
                <a:alpha val="40000"/>
              </a:schemeClr>
            </a:glow>
          </a:effectLst>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C394419C-ACC2-0796-3F60-1D31887302B8}"/>
              </a:ext>
            </a:extLst>
          </p:cNvPr>
          <p:cNvSpPr txBox="1"/>
          <p:nvPr/>
        </p:nvSpPr>
        <p:spPr>
          <a:xfrm rot="21441527">
            <a:off x="7023478" y="6799811"/>
            <a:ext cx="854919" cy="338554"/>
          </a:xfrm>
          <a:prstGeom prst="rect">
            <a:avLst/>
          </a:prstGeom>
          <a:noFill/>
          <a:effectLst>
            <a:glow rad="228600">
              <a:srgbClr val="72EE7E"/>
            </a:glow>
          </a:effectLst>
        </p:spPr>
        <p:txBody>
          <a:bodyPr wrap="square" rtlCol="0">
            <a:spAutoFit/>
          </a:bodyPr>
          <a:lstStyle/>
          <a:p>
            <a:r>
              <a:rPr lang="en-US" altLang="zh-CN" sz="1600" dirty="0">
                <a:solidFill>
                  <a:schemeClr val="tx1">
                    <a:lumMod val="95000"/>
                    <a:lumOff val="5000"/>
                  </a:schemeClr>
                </a:solidFill>
                <a:effectLst>
                  <a:glow rad="266700">
                    <a:schemeClr val="bg1">
                      <a:alpha val="96000"/>
                    </a:schemeClr>
                  </a:glow>
                </a:effectLst>
                <a:latin typeface="微软雅黑" pitchFamily="34" charset="-122"/>
                <a:ea typeface="微软雅黑" pitchFamily="34" charset="-122"/>
              </a:rPr>
              <a:t>2200m</a:t>
            </a:r>
            <a:endParaRPr lang="zh-CN" altLang="en-US" sz="1600" dirty="0">
              <a:solidFill>
                <a:schemeClr val="tx1">
                  <a:lumMod val="95000"/>
                  <a:lumOff val="5000"/>
                </a:schemeClr>
              </a:solidFill>
              <a:effectLst>
                <a:glow rad="266700">
                  <a:schemeClr val="bg1">
                    <a:alpha val="96000"/>
                  </a:schemeClr>
                </a:glow>
              </a:effectLst>
              <a:latin typeface="微软雅黑" pitchFamily="34" charset="-122"/>
              <a:ea typeface="微软雅黑" pitchFamily="34" charset="-122"/>
            </a:endParaRPr>
          </a:p>
        </p:txBody>
      </p:sp>
    </p:spTree>
    <p:extLst>
      <p:ext uri="{BB962C8B-B14F-4D97-AF65-F5344CB8AC3E}">
        <p14:creationId xmlns:p14="http://schemas.microsoft.com/office/powerpoint/2010/main" val="996595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3108787"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项目选址依据及原则</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04</a:t>
            </a:r>
          </a:p>
        </p:txBody>
      </p:sp>
      <p:sp>
        <p:nvSpPr>
          <p:cNvPr id="2" name="文本框 1">
            <a:extLst>
              <a:ext uri="{FF2B5EF4-FFF2-40B4-BE49-F238E27FC236}">
                <a16:creationId xmlns:a16="http://schemas.microsoft.com/office/drawing/2014/main" id="{90194DBF-F9A7-F54E-575D-37589DB435DC}"/>
              </a:ext>
            </a:extLst>
          </p:cNvPr>
          <p:cNvSpPr txBox="1"/>
          <p:nvPr/>
        </p:nvSpPr>
        <p:spPr>
          <a:xfrm>
            <a:off x="479774" y="1630223"/>
            <a:ext cx="7604683" cy="270843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1</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中华人民共和国土地管理法</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2019</a:t>
            </a:r>
            <a:r>
              <a:rPr lang="zh-CN" altLang="en-US" sz="2000" dirty="0">
                <a:latin typeface="微软雅黑" pitchFamily="34" charset="-122"/>
                <a:ea typeface="微软雅黑" pitchFamily="34" charset="-122"/>
              </a:rPr>
              <a:t>年修正）</a:t>
            </a:r>
          </a:p>
          <a:p>
            <a:pPr indent="457200">
              <a:lnSpc>
                <a:spcPct val="150000"/>
              </a:lnSpc>
            </a:pP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中华人民共和国城乡规划法</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2019</a:t>
            </a:r>
            <a:r>
              <a:rPr lang="zh-CN" altLang="en-US" sz="2000" dirty="0">
                <a:latin typeface="微软雅黑" pitchFamily="34" charset="-122"/>
                <a:ea typeface="微软雅黑" pitchFamily="34" charset="-122"/>
              </a:rPr>
              <a:t>年修正）</a:t>
            </a:r>
            <a:endParaRPr lang="en-US" altLang="zh-CN" sz="2000" dirty="0">
              <a:latin typeface="微软雅黑" pitchFamily="34" charset="-122"/>
              <a:ea typeface="微软雅黑" pitchFamily="34" charset="-122"/>
            </a:endParaRPr>
          </a:p>
          <a:p>
            <a:pPr indent="457200">
              <a:lnSpc>
                <a:spcPct val="150000"/>
              </a:lnSpc>
            </a:pPr>
            <a:r>
              <a:rPr lang="en-US" altLang="zh-CN" sz="2000" dirty="0">
                <a:latin typeface="微软雅黑" pitchFamily="34" charset="-122"/>
                <a:ea typeface="微软雅黑" pitchFamily="34" charset="-122"/>
              </a:rPr>
              <a:t>3</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中华人民共和国土地管理法实施条例</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2021</a:t>
            </a:r>
            <a:r>
              <a:rPr lang="zh-CN" altLang="en-US" sz="2000" dirty="0">
                <a:latin typeface="微软雅黑" pitchFamily="34" charset="-122"/>
                <a:ea typeface="微软雅黑" pitchFamily="34" charset="-122"/>
              </a:rPr>
              <a:t>年修订）</a:t>
            </a:r>
            <a:endParaRPr lang="en-US" altLang="zh-CN" sz="2000" dirty="0">
              <a:latin typeface="微软雅黑" pitchFamily="34" charset="-122"/>
              <a:ea typeface="微软雅黑" pitchFamily="34" charset="-122"/>
            </a:endParaRPr>
          </a:p>
          <a:p>
            <a:pPr indent="457200">
              <a:lnSpc>
                <a:spcPct val="150000"/>
              </a:lnSpc>
            </a:pPr>
            <a:r>
              <a:rPr lang="en-US" altLang="zh-CN" sz="2000" dirty="0">
                <a:latin typeface="微软雅黑" pitchFamily="34" charset="-122"/>
                <a:ea typeface="微软雅黑" pitchFamily="34" charset="-122"/>
              </a:rPr>
              <a:t>4</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四川省城乡规划条例</a:t>
            </a:r>
            <a:r>
              <a:rPr lang="en-US" altLang="zh-CN" sz="2000" dirty="0">
                <a:latin typeface="微软雅黑" pitchFamily="34" charset="-122"/>
                <a:ea typeface="微软雅黑" pitchFamily="34" charset="-122"/>
              </a:rPr>
              <a:t>》</a:t>
            </a:r>
          </a:p>
          <a:p>
            <a:pPr indent="457200">
              <a:lnSpc>
                <a:spcPct val="150000"/>
              </a:lnSpc>
            </a:pPr>
            <a:r>
              <a:rPr lang="en-US" altLang="zh-CN" sz="2000" dirty="0">
                <a:latin typeface="微软雅黑" pitchFamily="34" charset="-122"/>
                <a:ea typeface="微软雅黑" pitchFamily="34" charset="-122"/>
              </a:rPr>
              <a:t>5</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中小学小设计规范</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GB50099-2011</a:t>
            </a:r>
            <a:r>
              <a:rPr lang="zh-CN" altLang="en-US" sz="2000" dirty="0">
                <a:latin typeface="微软雅黑" pitchFamily="34" charset="-122"/>
                <a:ea typeface="微软雅黑" pitchFamily="34" charset="-122"/>
              </a:rPr>
              <a:t>）</a:t>
            </a:r>
            <a:endParaRPr lang="en-US" altLang="zh-CN" sz="2000" dirty="0">
              <a:latin typeface="微软雅黑" pitchFamily="34" charset="-122"/>
              <a:ea typeface="微软雅黑" pitchFamily="34" charset="-122"/>
            </a:endParaRPr>
          </a:p>
          <a:p>
            <a:pPr indent="457200"/>
            <a:endParaRPr lang="zh-CN" altLang="en-US" sz="2000" dirty="0">
              <a:latin typeface="微软雅黑" pitchFamily="34" charset="-122"/>
              <a:ea typeface="微软雅黑" pitchFamily="34" charset="-122"/>
            </a:endParaRPr>
          </a:p>
        </p:txBody>
      </p:sp>
      <p:sp>
        <p:nvSpPr>
          <p:cNvPr id="3" name="文本框 2">
            <a:extLst>
              <a:ext uri="{FF2B5EF4-FFF2-40B4-BE49-F238E27FC236}">
                <a16:creationId xmlns:a16="http://schemas.microsoft.com/office/drawing/2014/main" id="{F147F4E9-75D7-A121-FAD0-84A827D17306}"/>
              </a:ext>
            </a:extLst>
          </p:cNvPr>
          <p:cNvSpPr txBox="1"/>
          <p:nvPr/>
        </p:nvSpPr>
        <p:spPr>
          <a:xfrm>
            <a:off x="395288" y="4840816"/>
            <a:ext cx="9491662" cy="5577937"/>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1</a:t>
            </a:r>
            <a:r>
              <a:rPr lang="zh-CN" altLang="en-US" sz="2000" dirty="0">
                <a:latin typeface="微软雅黑" pitchFamily="34" charset="-122"/>
                <a:ea typeface="微软雅黑" pitchFamily="34" charset="-122"/>
              </a:rPr>
              <a:t>、定性与定量相结合原则。综合考虑拟建项目所在位置的地形地貌特征以及城乡建设状况，从合理性、可行性的角度对该项目选址进行定性分析，在此基础上通过定量论证其对项目选址的落实。</a:t>
            </a:r>
          </a:p>
          <a:p>
            <a:pPr indent="457200">
              <a:lnSpc>
                <a:spcPct val="150000"/>
              </a:lnSpc>
            </a:pP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、坚持就近扩建原则。因踏水中学现东北侧和西北侧为踏水村居民点，西南临村道和金河村村民委员会和聚居点，东南侧无建设情况，因此综合考虑现状以及踏水中学的需求，就近向东南扩建。 </a:t>
            </a:r>
          </a:p>
          <a:p>
            <a:pPr indent="457200">
              <a:lnSpc>
                <a:spcPct val="150000"/>
              </a:lnSpc>
            </a:pPr>
            <a:r>
              <a:rPr lang="en-US" altLang="zh-CN" sz="2000" dirty="0">
                <a:latin typeface="微软雅黑" pitchFamily="34" charset="-122"/>
                <a:ea typeface="微软雅黑" pitchFamily="34" charset="-122"/>
              </a:rPr>
              <a:t>3</a:t>
            </a:r>
            <a:r>
              <a:rPr lang="zh-CN" altLang="en-US" sz="2000" dirty="0">
                <a:latin typeface="微软雅黑" pitchFamily="34" charset="-122"/>
                <a:ea typeface="微软雅黑" pitchFamily="34" charset="-122"/>
              </a:rPr>
              <a:t>、应遵循统一规划、合理布局、节约土地、因地制宜、配套建设和综合开发的原则。充分考虑项目本身技术经济指标及选址要求，综合考量其建设过程及完工后可能对城市用地发展方向和用地产生的影响，应遵循统一规划、合理布局、节约土地、因地制宜、配套建设和综合开发的原则。</a:t>
            </a:r>
          </a:p>
          <a:p>
            <a:pPr indent="457200">
              <a:lnSpc>
                <a:spcPct val="150000"/>
              </a:lnSpc>
            </a:pPr>
            <a:r>
              <a:rPr lang="en-US" altLang="zh-CN" sz="2000" dirty="0">
                <a:latin typeface="微软雅黑" pitchFamily="34" charset="-122"/>
                <a:ea typeface="微软雅黑" pitchFamily="34" charset="-122"/>
              </a:rPr>
              <a:t>4</a:t>
            </a:r>
            <a:r>
              <a:rPr lang="zh-CN" altLang="en-US" sz="2000" dirty="0">
                <a:latin typeface="微软雅黑" pitchFamily="34" charset="-122"/>
                <a:ea typeface="微软雅黑" pitchFamily="34" charset="-122"/>
              </a:rPr>
              <a:t>、坚持方便教学生活的原则。根据周边生态环境和公服设施建设，使得扩建的中学的师生教学方便，环境优美，生态宜居为原则进行布置。</a:t>
            </a:r>
          </a:p>
        </p:txBody>
      </p:sp>
      <p:sp>
        <p:nvSpPr>
          <p:cNvPr id="13" name="文本框 12">
            <a:extLst>
              <a:ext uri="{FF2B5EF4-FFF2-40B4-BE49-F238E27FC236}">
                <a16:creationId xmlns:a16="http://schemas.microsoft.com/office/drawing/2014/main" id="{138E7F14-CB2F-2F9A-D669-3BC492F76080}"/>
              </a:ext>
            </a:extLst>
          </p:cNvPr>
          <p:cNvSpPr txBox="1"/>
          <p:nvPr/>
        </p:nvSpPr>
        <p:spPr>
          <a:xfrm>
            <a:off x="322263" y="1161371"/>
            <a:ext cx="7460825" cy="499624"/>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zh-CN" altLang="en-US" sz="2000" b="1" dirty="0">
                <a:latin typeface="微软雅黑" pitchFamily="34" charset="-122"/>
                <a:ea typeface="微软雅黑" pitchFamily="34" charset="-122"/>
              </a:rPr>
              <a:t>项目选址依据</a:t>
            </a:r>
            <a:endParaRPr lang="en-US" altLang="zh-CN" sz="2000" b="1" dirty="0">
              <a:latin typeface="微软雅黑" pitchFamily="34" charset="-122"/>
              <a:ea typeface="微软雅黑" pitchFamily="34" charset="-122"/>
            </a:endParaRPr>
          </a:p>
        </p:txBody>
      </p:sp>
      <p:sp>
        <p:nvSpPr>
          <p:cNvPr id="14" name="文本框 13">
            <a:extLst>
              <a:ext uri="{FF2B5EF4-FFF2-40B4-BE49-F238E27FC236}">
                <a16:creationId xmlns:a16="http://schemas.microsoft.com/office/drawing/2014/main" id="{09FBE2C7-B879-D766-D7F1-F3EAB45CC28F}"/>
              </a:ext>
            </a:extLst>
          </p:cNvPr>
          <p:cNvSpPr txBox="1"/>
          <p:nvPr/>
        </p:nvSpPr>
        <p:spPr>
          <a:xfrm>
            <a:off x="322263" y="4409230"/>
            <a:ext cx="3322637" cy="499624"/>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zh-CN" altLang="en-US" sz="2000" b="1" dirty="0">
                <a:latin typeface="微软雅黑" pitchFamily="34" charset="-122"/>
                <a:ea typeface="微软雅黑" pitchFamily="34" charset="-122"/>
              </a:rPr>
              <a:t>项目选址原则</a:t>
            </a:r>
            <a:endParaRPr lang="en-US" altLang="zh-CN" sz="2000" b="1" dirty="0">
              <a:latin typeface="微软雅黑" pitchFamily="34" charset="-122"/>
              <a:ea typeface="微软雅黑" pitchFamily="34" charset="-122"/>
            </a:endParaRPr>
          </a:p>
        </p:txBody>
      </p:sp>
      <p:pic>
        <p:nvPicPr>
          <p:cNvPr id="16" name="图片 15">
            <a:extLst>
              <a:ext uri="{FF2B5EF4-FFF2-40B4-BE49-F238E27FC236}">
                <a16:creationId xmlns:a16="http://schemas.microsoft.com/office/drawing/2014/main" id="{7126AEF0-3FA6-EBE8-CB50-7F9FF6EE6B7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276" t="21724" r="8903" b="16242"/>
          <a:stretch/>
        </p:blipFill>
        <p:spPr>
          <a:xfrm>
            <a:off x="9855036" y="4640263"/>
            <a:ext cx="4942052" cy="5638800"/>
          </a:xfrm>
          <a:prstGeom prst="rect">
            <a:avLst/>
          </a:prstGeom>
          <a:ln w="25400">
            <a:solidFill>
              <a:schemeClr val="bg1"/>
            </a:solidFill>
          </a:ln>
        </p:spPr>
      </p:pic>
      <p:sp>
        <p:nvSpPr>
          <p:cNvPr id="18" name="任意多边形: 形状 17">
            <a:extLst>
              <a:ext uri="{FF2B5EF4-FFF2-40B4-BE49-F238E27FC236}">
                <a16:creationId xmlns:a16="http://schemas.microsoft.com/office/drawing/2014/main" id="{11F921E0-D67B-BD8F-AB0B-85A004D04910}"/>
              </a:ext>
            </a:extLst>
          </p:cNvPr>
          <p:cNvSpPr/>
          <p:nvPr/>
        </p:nvSpPr>
        <p:spPr>
          <a:xfrm>
            <a:off x="12391883" y="7559899"/>
            <a:ext cx="1197735" cy="1841678"/>
          </a:xfrm>
          <a:custGeom>
            <a:avLst/>
            <a:gdLst>
              <a:gd name="connsiteX0" fmla="*/ 953036 w 1197735"/>
              <a:gd name="connsiteY0" fmla="*/ 0 h 1841678"/>
              <a:gd name="connsiteX1" fmla="*/ 1197735 w 1197735"/>
              <a:gd name="connsiteY1" fmla="*/ 193183 h 1841678"/>
              <a:gd name="connsiteX2" fmla="*/ 824248 w 1197735"/>
              <a:gd name="connsiteY2" fmla="*/ 708338 h 1841678"/>
              <a:gd name="connsiteX3" fmla="*/ 656822 w 1197735"/>
              <a:gd name="connsiteY3" fmla="*/ 1236371 h 1841678"/>
              <a:gd name="connsiteX4" fmla="*/ 592428 w 1197735"/>
              <a:gd name="connsiteY4" fmla="*/ 1455312 h 1841678"/>
              <a:gd name="connsiteX5" fmla="*/ 592428 w 1197735"/>
              <a:gd name="connsiteY5" fmla="*/ 1687132 h 1841678"/>
              <a:gd name="connsiteX6" fmla="*/ 592428 w 1197735"/>
              <a:gd name="connsiteY6" fmla="*/ 1687132 h 1841678"/>
              <a:gd name="connsiteX7" fmla="*/ 618186 w 1197735"/>
              <a:gd name="connsiteY7" fmla="*/ 1803042 h 1841678"/>
              <a:gd name="connsiteX8" fmla="*/ 476518 w 1197735"/>
              <a:gd name="connsiteY8" fmla="*/ 1841678 h 1841678"/>
              <a:gd name="connsiteX9" fmla="*/ 0 w 1197735"/>
              <a:gd name="connsiteY9" fmla="*/ 1030309 h 1841678"/>
              <a:gd name="connsiteX10" fmla="*/ 437882 w 1197735"/>
              <a:gd name="connsiteY10" fmla="*/ 231819 h 1841678"/>
              <a:gd name="connsiteX11" fmla="*/ 669701 w 1197735"/>
              <a:gd name="connsiteY11" fmla="*/ 12878 h 1841678"/>
              <a:gd name="connsiteX12" fmla="*/ 708338 w 1197735"/>
              <a:gd name="connsiteY12" fmla="*/ 0 h 1841678"/>
              <a:gd name="connsiteX13" fmla="*/ 837127 w 1197735"/>
              <a:gd name="connsiteY13" fmla="*/ 103031 h 1841678"/>
              <a:gd name="connsiteX14" fmla="*/ 953036 w 1197735"/>
              <a:gd name="connsiteY14" fmla="*/ 0 h 18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7735" h="1841678">
                <a:moveTo>
                  <a:pt x="953036" y="0"/>
                </a:moveTo>
                <a:lnTo>
                  <a:pt x="1197735" y="193183"/>
                </a:lnTo>
                <a:lnTo>
                  <a:pt x="824248" y="708338"/>
                </a:lnTo>
                <a:lnTo>
                  <a:pt x="656822" y="1236371"/>
                </a:lnTo>
                <a:lnTo>
                  <a:pt x="592428" y="1455312"/>
                </a:lnTo>
                <a:lnTo>
                  <a:pt x="592428" y="1687132"/>
                </a:lnTo>
                <a:lnTo>
                  <a:pt x="592428" y="1687132"/>
                </a:lnTo>
                <a:lnTo>
                  <a:pt x="618186" y="1803042"/>
                </a:lnTo>
                <a:lnTo>
                  <a:pt x="476518" y="1841678"/>
                </a:lnTo>
                <a:lnTo>
                  <a:pt x="0" y="1030309"/>
                </a:lnTo>
                <a:lnTo>
                  <a:pt x="437882" y="231819"/>
                </a:lnTo>
                <a:lnTo>
                  <a:pt x="669701" y="12878"/>
                </a:lnTo>
                <a:lnTo>
                  <a:pt x="708338" y="0"/>
                </a:lnTo>
                <a:lnTo>
                  <a:pt x="837127" y="103031"/>
                </a:lnTo>
                <a:lnTo>
                  <a:pt x="953036" y="0"/>
                </a:lnTo>
                <a:close/>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EEA3CE71-51BB-EE69-886F-01B12DED153E}"/>
              </a:ext>
            </a:extLst>
          </p:cNvPr>
          <p:cNvSpPr txBox="1"/>
          <p:nvPr/>
        </p:nvSpPr>
        <p:spPr>
          <a:xfrm>
            <a:off x="9816936" y="8469667"/>
            <a:ext cx="3545972" cy="418191"/>
          </a:xfrm>
          <a:prstGeom prst="rect">
            <a:avLst/>
          </a:prstGeom>
          <a:noFill/>
        </p:spPr>
        <p:txBody>
          <a:bodyPr wrap="square" rtlCol="0">
            <a:spAutoFit/>
          </a:bodyPr>
          <a:lstStyle/>
          <a:p>
            <a:pPr indent="457200">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金河村村民聚居点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21C2547A-126E-CC49-0CEE-8C0AA6521DC4}"/>
              </a:ext>
            </a:extLst>
          </p:cNvPr>
          <p:cNvSpPr txBox="1"/>
          <p:nvPr/>
        </p:nvSpPr>
        <p:spPr>
          <a:xfrm>
            <a:off x="10933401" y="6731581"/>
            <a:ext cx="3545972" cy="458908"/>
          </a:xfrm>
          <a:prstGeom prst="rect">
            <a:avLst/>
          </a:prstGeom>
          <a:noFill/>
        </p:spPr>
        <p:txBody>
          <a:bodyPr wrap="square" rtlCol="0">
            <a:spAutoFit/>
          </a:bodyPr>
          <a:lstStyle/>
          <a:p>
            <a:pPr indent="457200">
              <a:lnSpc>
                <a:spcPct val="150000"/>
              </a:lnSpc>
            </a:pPr>
            <a:r>
              <a:rPr lang="zh-CN" altLang="en-US" sz="1800" b="1" spc="275" dirty="0">
                <a:solidFill>
                  <a:srgbClr val="F311D3"/>
                </a:solidFill>
                <a:effectLst>
                  <a:glow rad="38100">
                    <a:schemeClr val="bg1">
                      <a:alpha val="40000"/>
                    </a:schemeClr>
                  </a:glow>
                </a:effectLst>
                <a:latin typeface="微软雅黑" panose="020B0503020204020204" pitchFamily="34" charset="-122"/>
                <a:ea typeface="微软雅黑" panose="020B0503020204020204" pitchFamily="34" charset="-122"/>
              </a:rPr>
              <a:t>踏水镇初级中学</a:t>
            </a:r>
            <a:endParaRPr lang="en-US" altLang="zh-CN" sz="1800" b="1" spc="275" dirty="0">
              <a:solidFill>
                <a:srgbClr val="F311D3"/>
              </a:solidFill>
              <a:effectLst>
                <a:glow rad="38100">
                  <a:schemeClr val="bg1">
                    <a:alpha val="40000"/>
                  </a:schemeClr>
                </a:glow>
              </a:effectLst>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a16="http://schemas.microsoft.com/office/drawing/2014/main" id="{67F2132F-6D54-3DF1-CD8F-E7DB4041F358}"/>
              </a:ext>
            </a:extLst>
          </p:cNvPr>
          <p:cNvSpPr txBox="1"/>
          <p:nvPr/>
        </p:nvSpPr>
        <p:spPr>
          <a:xfrm>
            <a:off x="13059528" y="8737498"/>
            <a:ext cx="2383671" cy="458908"/>
          </a:xfrm>
          <a:prstGeom prst="rect">
            <a:avLst/>
          </a:prstGeom>
          <a:noFill/>
        </p:spPr>
        <p:txBody>
          <a:bodyPr wrap="square" rtlCol="0">
            <a:spAutoFit/>
          </a:bodyPr>
          <a:lstStyle/>
          <a:p>
            <a:pPr>
              <a:lnSpc>
                <a:spcPct val="150000"/>
              </a:lnSpc>
            </a:pPr>
            <a:r>
              <a:rPr lang="zh-CN" altLang="en-US" sz="1800" b="1" spc="275" dirty="0">
                <a:solidFill>
                  <a:srgbClr val="FFFF00"/>
                </a:solidFill>
                <a:effectLst>
                  <a:glow rad="38100">
                    <a:schemeClr val="bg1">
                      <a:alpha val="40000"/>
                    </a:schemeClr>
                  </a:glow>
                </a:effectLst>
                <a:latin typeface="微软雅黑" panose="020B0503020204020204" pitchFamily="34" charset="-122"/>
                <a:ea typeface="微软雅黑" panose="020B0503020204020204" pitchFamily="34" charset="-122"/>
              </a:rPr>
              <a:t>项目选址范围</a:t>
            </a:r>
            <a:endParaRPr lang="en-US" altLang="zh-CN" sz="1800" b="1" spc="275" dirty="0">
              <a:solidFill>
                <a:srgbClr val="FFFF00"/>
              </a:solidFill>
              <a:effectLst>
                <a:glow rad="38100">
                  <a:schemeClr val="bg1">
                    <a:alpha val="40000"/>
                  </a:schemeClr>
                </a:glow>
              </a:effectLst>
              <a:latin typeface="微软雅黑" panose="020B0503020204020204" pitchFamily="34" charset="-122"/>
              <a:ea typeface="微软雅黑" panose="020B0503020204020204" pitchFamily="34" charset="-122"/>
            </a:endParaRPr>
          </a:p>
        </p:txBody>
      </p:sp>
      <p:sp>
        <p:nvSpPr>
          <p:cNvPr id="28" name="任意多边形: 形状 27">
            <a:extLst>
              <a:ext uri="{FF2B5EF4-FFF2-40B4-BE49-F238E27FC236}">
                <a16:creationId xmlns:a16="http://schemas.microsoft.com/office/drawing/2014/main" id="{C3A10B64-94AD-2216-E6B9-415DBA7A4896}"/>
              </a:ext>
            </a:extLst>
          </p:cNvPr>
          <p:cNvSpPr/>
          <p:nvPr/>
        </p:nvSpPr>
        <p:spPr>
          <a:xfrm>
            <a:off x="11280323" y="5784849"/>
            <a:ext cx="2485570" cy="2801257"/>
          </a:xfrm>
          <a:custGeom>
            <a:avLst/>
            <a:gdLst>
              <a:gd name="connsiteX0" fmla="*/ 2090057 w 2090057"/>
              <a:gd name="connsiteY0" fmla="*/ 1756229 h 2801257"/>
              <a:gd name="connsiteX1" fmla="*/ 2032000 w 2090057"/>
              <a:gd name="connsiteY1" fmla="*/ 113211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090057 w 2090057"/>
              <a:gd name="connsiteY0" fmla="*/ 1756229 h 2801257"/>
              <a:gd name="connsiteX1" fmla="*/ 2077720 w 2090057"/>
              <a:gd name="connsiteY1" fmla="*/ 85017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73942 w 2288177"/>
              <a:gd name="connsiteY9" fmla="*/ 1872343 h 2801257"/>
              <a:gd name="connsiteX10" fmla="*/ 2288177 w 2288177"/>
              <a:gd name="connsiteY10" fmla="*/ 153524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43462 w 2288177"/>
              <a:gd name="connsiteY9" fmla="*/ 1857103 h 2801257"/>
              <a:gd name="connsiteX10" fmla="*/ 2288177 w 228817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242457 w 224245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242457 w 2242457"/>
              <a:gd name="connsiteY11"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155371 w 2242457"/>
              <a:gd name="connsiteY11" fmla="*/ 1620611 h 2801257"/>
              <a:gd name="connsiteX12" fmla="*/ 2242457 w 2242457"/>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42457 w 2304596"/>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63320 w 2304596"/>
              <a:gd name="connsiteY12" fmla="*/ 1722211 h 2801257"/>
              <a:gd name="connsiteX13" fmla="*/ 2242457 w 2304596"/>
              <a:gd name="connsiteY13" fmla="*/ 1535249 h 2801257"/>
              <a:gd name="connsiteX0" fmla="*/ 2242457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242457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302782 w 2485570"/>
              <a:gd name="connsiteY13" fmla="*/ 1535249 h 280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85570" h="2801257">
                <a:moveTo>
                  <a:pt x="2302782" y="1535249"/>
                </a:moveTo>
                <a:lnTo>
                  <a:pt x="2077720" y="850175"/>
                </a:lnTo>
                <a:lnTo>
                  <a:pt x="899885" y="0"/>
                </a:lnTo>
                <a:lnTo>
                  <a:pt x="478971" y="522515"/>
                </a:lnTo>
                <a:lnTo>
                  <a:pt x="101600" y="943429"/>
                </a:lnTo>
                <a:lnTo>
                  <a:pt x="0" y="1204686"/>
                </a:lnTo>
                <a:lnTo>
                  <a:pt x="1103085" y="2801257"/>
                </a:lnTo>
                <a:lnTo>
                  <a:pt x="1524000" y="2002972"/>
                </a:lnTo>
                <a:lnTo>
                  <a:pt x="1770742" y="1770743"/>
                </a:lnTo>
                <a:lnTo>
                  <a:pt x="1943462" y="1857103"/>
                </a:lnTo>
                <a:lnTo>
                  <a:pt x="2041071" y="1747611"/>
                </a:lnTo>
                <a:lnTo>
                  <a:pt x="2304596" y="1957161"/>
                </a:lnTo>
                <a:lnTo>
                  <a:pt x="2485570" y="1757136"/>
                </a:lnTo>
                <a:lnTo>
                  <a:pt x="2302782" y="1535249"/>
                </a:lnTo>
                <a:close/>
              </a:path>
            </a:pathLst>
          </a:custGeom>
          <a:noFill/>
          <a:ln w="38100">
            <a:solidFill>
              <a:srgbClr val="FF09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9567257B-D173-753A-D395-D7CE4311C9E0}"/>
              </a:ext>
            </a:extLst>
          </p:cNvPr>
          <p:cNvSpPr txBox="1"/>
          <p:nvPr/>
        </p:nvSpPr>
        <p:spPr>
          <a:xfrm>
            <a:off x="7775848" y="1630223"/>
            <a:ext cx="7021240" cy="2807948"/>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1</a:t>
            </a:r>
            <a:r>
              <a:rPr lang="zh-CN" altLang="en-US" sz="2000" dirty="0">
                <a:latin typeface="微软雅黑" pitchFamily="34" charset="-122"/>
                <a:ea typeface="微软雅黑"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四川省乐山市沙湾区第三次国土调查成果</a:t>
            </a:r>
            <a:endParaRPr lang="en-US" altLang="zh-CN" sz="2000" dirty="0">
              <a:latin typeface="微软雅黑" pitchFamily="34" charset="-122"/>
              <a:ea typeface="微软雅黑" pitchFamily="34" charset="-122"/>
            </a:endParaRPr>
          </a:p>
          <a:p>
            <a:pPr indent="457200">
              <a:lnSpc>
                <a:spcPct val="150000"/>
              </a:lnSpc>
            </a:pP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乐山市城市规划管理技术管理规定（</a:t>
            </a:r>
            <a:r>
              <a:rPr lang="en-US" altLang="zh-CN" sz="2000" dirty="0">
                <a:latin typeface="微软雅黑" pitchFamily="34" charset="-122"/>
                <a:ea typeface="微软雅黑" pitchFamily="34" charset="-122"/>
              </a:rPr>
              <a:t>2019</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p>
          <a:p>
            <a:pPr indent="457200">
              <a:lnSpc>
                <a:spcPct val="150000"/>
              </a:lnSpc>
            </a:pP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3</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乐山市城市总体规划（</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2011-2030</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2017</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版）</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2000" dirty="0">
              <a:latin typeface="微软雅黑" pitchFamily="34" charset="-122"/>
              <a:ea typeface="微软雅黑" pitchFamily="34" charset="-122"/>
            </a:endParaRPr>
          </a:p>
          <a:p>
            <a:pPr indent="457200">
              <a:lnSpc>
                <a:spcPct val="150000"/>
              </a:lnSpc>
            </a:pPr>
            <a:r>
              <a:rPr lang="en-US" altLang="zh-CN" sz="2000" dirty="0">
                <a:latin typeface="微软雅黑" pitchFamily="34" charset="-122"/>
                <a:ea typeface="微软雅黑" pitchFamily="34" charset="-122"/>
              </a:rPr>
              <a:t>4</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乐山市沙湾区土地利用总体规划</a:t>
            </a:r>
            <a:r>
              <a:rPr lang="en-US" altLang="zh-CN" sz="2000" dirty="0">
                <a:latin typeface="微软雅黑" pitchFamily="34" charset="-122"/>
                <a:ea typeface="微软雅黑" pitchFamily="34" charset="-122"/>
              </a:rPr>
              <a:t>》</a:t>
            </a:r>
          </a:p>
          <a:p>
            <a:pPr indent="457200">
              <a:lnSpc>
                <a:spcPct val="150000"/>
              </a:lnSpc>
            </a:pPr>
            <a:r>
              <a:rPr lang="en-US" altLang="zh-CN" sz="2000" dirty="0">
                <a:latin typeface="微软雅黑" pitchFamily="34" charset="-122"/>
                <a:ea typeface="微软雅黑" pitchFamily="34" charset="-122"/>
              </a:rPr>
              <a:t>4</a:t>
            </a:r>
            <a:r>
              <a:rPr lang="zh-CN" altLang="en-US" sz="2000" dirty="0">
                <a:latin typeface="微软雅黑" pitchFamily="34" charset="-122"/>
                <a:ea typeface="微软雅黑" pitchFamily="34" charset="-122"/>
              </a:rPr>
              <a:t>、沙湾区国土空间规划三区三线阶段性划定成果</a:t>
            </a:r>
            <a:endParaRPr lang="en-US" altLang="zh-CN" sz="2000" dirty="0">
              <a:latin typeface="微软雅黑" pitchFamily="34" charset="-122"/>
              <a:ea typeface="微软雅黑" pitchFamily="34" charset="-122"/>
            </a:endParaRPr>
          </a:p>
          <a:p>
            <a:pPr indent="457200">
              <a:lnSpc>
                <a:spcPct val="150000"/>
              </a:lnSpc>
            </a:pPr>
            <a:r>
              <a:rPr lang="en-US" altLang="zh-CN" sz="2000" dirty="0">
                <a:latin typeface="微软雅黑" pitchFamily="34" charset="-122"/>
                <a:ea typeface="微软雅黑" pitchFamily="34" charset="-122"/>
              </a:rPr>
              <a:t>5</a:t>
            </a:r>
            <a:r>
              <a:rPr lang="zh-CN" altLang="en-US" sz="2000" dirty="0">
                <a:latin typeface="微软雅黑" pitchFamily="34" charset="-122"/>
                <a:ea typeface="微软雅黑" pitchFamily="34" charset="-122"/>
              </a:rPr>
              <a:t>、国家及地方相关法律、法规、规程。</a:t>
            </a:r>
          </a:p>
        </p:txBody>
      </p:sp>
      <p:sp>
        <p:nvSpPr>
          <p:cNvPr id="21" name="文本框 20">
            <a:extLst>
              <a:ext uri="{FF2B5EF4-FFF2-40B4-BE49-F238E27FC236}">
                <a16:creationId xmlns:a16="http://schemas.microsoft.com/office/drawing/2014/main" id="{73CC84F9-49F4-54D7-6C29-2F5BB7B8E1BC}"/>
              </a:ext>
            </a:extLst>
          </p:cNvPr>
          <p:cNvSpPr txBox="1"/>
          <p:nvPr/>
        </p:nvSpPr>
        <p:spPr>
          <a:xfrm>
            <a:off x="8211175" y="1161371"/>
            <a:ext cx="6585912" cy="499624"/>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zh-CN" altLang="en-US" sz="2000" b="1" dirty="0">
                <a:latin typeface="微软雅黑" pitchFamily="34" charset="-122"/>
                <a:ea typeface="微软雅黑" pitchFamily="34" charset="-122"/>
              </a:rPr>
              <a:t>项目相关规划</a:t>
            </a:r>
            <a:endParaRPr lang="en-US" altLang="zh-CN" sz="2000" b="1" dirty="0">
              <a:latin typeface="微软雅黑" pitchFamily="34" charset="-122"/>
              <a:ea typeface="微软雅黑" pitchFamily="34" charset="-122"/>
            </a:endParaRPr>
          </a:p>
        </p:txBody>
      </p:sp>
    </p:spTree>
    <p:extLst>
      <p:ext uri="{BB962C8B-B14F-4D97-AF65-F5344CB8AC3E}">
        <p14:creationId xmlns:p14="http://schemas.microsoft.com/office/powerpoint/2010/main" val="2145964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项目选址推荐方案及其符合性分析</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05</a:t>
            </a:r>
          </a:p>
        </p:txBody>
      </p:sp>
      <p:sp>
        <p:nvSpPr>
          <p:cNvPr id="7" name="文本框 6"/>
          <p:cNvSpPr txBox="1"/>
          <p:nvPr/>
        </p:nvSpPr>
        <p:spPr>
          <a:xfrm>
            <a:off x="464457" y="1346193"/>
            <a:ext cx="14114427" cy="2346283"/>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踏水中学现东北侧和西北侧为踏水村居民聚居点，西南临村道和金河村村民委员会和聚居点，因此从踏水中学四周建设环境分析，仅东南侧无建设情况，不涉及拆迁，按照“学校周边应有良好的交通条件，有条件时宜设置临时停车场地。学校的规划布局应与生源分布及周边交通相协调。与学校毗邻的城市主干道应设置适当的安全设施，以保障学生安全跨越。” 的场地和平面布置的原则。综合考虑现状以及踏水中学的需求，就近向东南扩建。 </a:t>
            </a:r>
            <a:endParaRPr lang="en-US" altLang="zh-CN" sz="2000" dirty="0">
              <a:latin typeface="微软雅黑" pitchFamily="34" charset="-122"/>
              <a:ea typeface="微软雅黑" pitchFamily="34" charset="-122"/>
            </a:endParaRPr>
          </a:p>
          <a:p>
            <a:pPr indent="457200">
              <a:lnSpc>
                <a:spcPct val="150000"/>
              </a:lnSpc>
            </a:pPr>
            <a:r>
              <a:rPr lang="zh-CN" altLang="en-US" sz="2000" dirty="0">
                <a:latin typeface="微软雅黑" pitchFamily="34" charset="-122"/>
                <a:ea typeface="微软雅黑" pitchFamily="34" charset="-122"/>
              </a:rPr>
              <a:t>将扩建后的范围与原踏水中学用地进行整合，形成踏水中学的新用地范围，</a:t>
            </a:r>
            <a:r>
              <a:rPr lang="zh-CN" altLang="en-US" sz="2000" b="1" dirty="0">
                <a:latin typeface="微软雅黑" pitchFamily="34" charset="-122"/>
                <a:ea typeface="微软雅黑" pitchFamily="34" charset="-122"/>
              </a:rPr>
              <a:t>面积为</a:t>
            </a:r>
            <a:r>
              <a:rPr lang="en-US" altLang="zh-CN" sz="2000" b="1" dirty="0">
                <a:latin typeface="微软雅黑" pitchFamily="34" charset="-122"/>
                <a:ea typeface="微软雅黑" pitchFamily="34" charset="-122"/>
              </a:rPr>
              <a:t>22019.92</a:t>
            </a:r>
            <a:r>
              <a:rPr lang="zh-CN" altLang="en-US" sz="2000" b="1" dirty="0">
                <a:latin typeface="微软雅黑" pitchFamily="34" charset="-122"/>
                <a:ea typeface="微软雅黑" pitchFamily="34" charset="-122"/>
              </a:rPr>
              <a:t>㎡。</a:t>
            </a: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4" y="778314"/>
            <a:ext cx="790597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5.1</a:t>
            </a:r>
            <a:r>
              <a:rPr lang="zh-CN" altLang="en-US" sz="2000" dirty="0">
                <a:latin typeface="微软雅黑" pitchFamily="34" charset="-122"/>
                <a:ea typeface="微软雅黑" pitchFamily="34" charset="-122"/>
              </a:rPr>
              <a:t>项目选址方案及指标</a:t>
            </a:r>
            <a:endParaRPr lang="en-US" altLang="zh-CN" sz="2000" dirty="0">
              <a:latin typeface="微软雅黑" pitchFamily="34" charset="-122"/>
              <a:ea typeface="微软雅黑" pitchFamily="34" charset="-122"/>
            </a:endParaRPr>
          </a:p>
        </p:txBody>
      </p:sp>
      <p:grpSp>
        <p:nvGrpSpPr>
          <p:cNvPr id="12" name="组合 11">
            <a:extLst>
              <a:ext uri="{FF2B5EF4-FFF2-40B4-BE49-F238E27FC236}">
                <a16:creationId xmlns:a16="http://schemas.microsoft.com/office/drawing/2014/main" id="{B7CF070A-49B0-BB83-DB80-3826C41DE0CB}"/>
              </a:ext>
            </a:extLst>
          </p:cNvPr>
          <p:cNvGrpSpPr/>
          <p:nvPr/>
        </p:nvGrpSpPr>
        <p:grpSpPr>
          <a:xfrm>
            <a:off x="7055620" y="3666116"/>
            <a:ext cx="5808264" cy="6576433"/>
            <a:chOff x="7055619" y="3425370"/>
            <a:chExt cx="6020889" cy="6817179"/>
          </a:xfrm>
        </p:grpSpPr>
        <p:grpSp>
          <p:nvGrpSpPr>
            <p:cNvPr id="32" name="组合 31">
              <a:extLst>
                <a:ext uri="{FF2B5EF4-FFF2-40B4-BE49-F238E27FC236}">
                  <a16:creationId xmlns:a16="http://schemas.microsoft.com/office/drawing/2014/main" id="{99DA01C7-A5C4-ECFD-7417-A388585C5D99}"/>
                </a:ext>
              </a:extLst>
            </p:cNvPr>
            <p:cNvGrpSpPr/>
            <p:nvPr/>
          </p:nvGrpSpPr>
          <p:grpSpPr>
            <a:xfrm>
              <a:off x="7055619" y="3425370"/>
              <a:ext cx="6020889" cy="6817179"/>
              <a:chOff x="322262" y="1517259"/>
              <a:chExt cx="5988385" cy="6780376"/>
            </a:xfrm>
          </p:grpSpPr>
          <p:pic>
            <p:nvPicPr>
              <p:cNvPr id="33" name="图片 32">
                <a:extLst>
                  <a:ext uri="{FF2B5EF4-FFF2-40B4-BE49-F238E27FC236}">
                    <a16:creationId xmlns:a16="http://schemas.microsoft.com/office/drawing/2014/main" id="{8C2DE563-55A3-9FE7-D935-B84FE2C9A28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276" t="21724" r="8903" b="16242"/>
              <a:stretch/>
            </p:blipFill>
            <p:spPr>
              <a:xfrm>
                <a:off x="368075" y="1517259"/>
                <a:ext cx="5942572" cy="6780376"/>
              </a:xfrm>
              <a:prstGeom prst="rect">
                <a:avLst/>
              </a:prstGeom>
              <a:ln w="25400">
                <a:solidFill>
                  <a:schemeClr val="bg1"/>
                </a:solidFill>
              </a:ln>
            </p:spPr>
          </p:pic>
          <p:sp>
            <p:nvSpPr>
              <p:cNvPr id="35" name="文本框 34">
                <a:extLst>
                  <a:ext uri="{FF2B5EF4-FFF2-40B4-BE49-F238E27FC236}">
                    <a16:creationId xmlns:a16="http://schemas.microsoft.com/office/drawing/2014/main" id="{3ACA0972-2F4E-0206-92C0-C6D1AE899421}"/>
                  </a:ext>
                </a:extLst>
              </p:cNvPr>
              <p:cNvSpPr txBox="1"/>
              <p:nvPr/>
            </p:nvSpPr>
            <p:spPr>
              <a:xfrm>
                <a:off x="322262" y="6121926"/>
                <a:ext cx="4263855" cy="502854"/>
              </a:xfrm>
              <a:prstGeom prst="rect">
                <a:avLst/>
              </a:prstGeom>
              <a:noFill/>
            </p:spPr>
            <p:txBody>
              <a:bodyPr wrap="square" rtlCol="0">
                <a:spAutoFit/>
              </a:bodyPr>
              <a:lstStyle/>
              <a:p>
                <a:pPr indent="457200">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金河村村民聚居点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sp>
            <p:nvSpPr>
              <p:cNvPr id="36" name="文本框 35">
                <a:extLst>
                  <a:ext uri="{FF2B5EF4-FFF2-40B4-BE49-F238E27FC236}">
                    <a16:creationId xmlns:a16="http://schemas.microsoft.com/office/drawing/2014/main" id="{41E2C61D-303F-9648-BFC5-75CFF5424233}"/>
                  </a:ext>
                </a:extLst>
              </p:cNvPr>
              <p:cNvSpPr txBox="1"/>
              <p:nvPr/>
            </p:nvSpPr>
            <p:spPr>
              <a:xfrm>
                <a:off x="1933995" y="4227752"/>
                <a:ext cx="4263855" cy="458908"/>
              </a:xfrm>
              <a:prstGeom prst="rect">
                <a:avLst/>
              </a:prstGeom>
              <a:noFill/>
            </p:spPr>
            <p:txBody>
              <a:bodyPr wrap="square" rtlCol="0">
                <a:spAutoFit/>
              </a:bodyPr>
              <a:lstStyle/>
              <a:p>
                <a:pPr indent="457200">
                  <a:lnSpc>
                    <a:spcPct val="150000"/>
                  </a:lnSpc>
                </a:pPr>
                <a:r>
                  <a:rPr lang="zh-CN" altLang="en-US" sz="1800" b="1" spc="275" dirty="0">
                    <a:solidFill>
                      <a:srgbClr val="FF0984"/>
                    </a:solidFill>
                    <a:effectLst>
                      <a:glow rad="38100">
                        <a:schemeClr val="bg1">
                          <a:alpha val="40000"/>
                        </a:schemeClr>
                      </a:glow>
                    </a:effectLst>
                    <a:latin typeface="微软雅黑" panose="020B0503020204020204" pitchFamily="34" charset="-122"/>
                    <a:ea typeface="微软雅黑" panose="020B0503020204020204" pitchFamily="34" charset="-122"/>
                  </a:rPr>
                  <a:t>调整后踏水中学</a:t>
                </a:r>
                <a:endParaRPr lang="en-US" altLang="zh-CN" sz="1800" b="1" spc="275" dirty="0">
                  <a:solidFill>
                    <a:srgbClr val="FF0984"/>
                  </a:solidFill>
                  <a:effectLst>
                    <a:glow rad="38100">
                      <a:schemeClr val="bg1">
                        <a:alpha val="40000"/>
                      </a:schemeClr>
                    </a:glow>
                  </a:effectLst>
                  <a:latin typeface="微软雅黑" panose="020B0503020204020204" pitchFamily="34" charset="-122"/>
                  <a:ea typeface="微软雅黑" panose="020B0503020204020204" pitchFamily="34" charset="-122"/>
                </a:endParaRPr>
              </a:p>
            </p:txBody>
          </p:sp>
        </p:grpSp>
        <p:sp>
          <p:nvSpPr>
            <p:cNvPr id="38" name="任意多边形: 形状 37">
              <a:extLst>
                <a:ext uri="{FF2B5EF4-FFF2-40B4-BE49-F238E27FC236}">
                  <a16:creationId xmlns:a16="http://schemas.microsoft.com/office/drawing/2014/main" id="{D6EACD35-9887-F595-7D40-A1F2369B7094}"/>
                </a:ext>
              </a:extLst>
            </p:cNvPr>
            <p:cNvSpPr/>
            <p:nvPr/>
          </p:nvSpPr>
          <p:spPr>
            <a:xfrm>
              <a:off x="8862194" y="4857436"/>
              <a:ext cx="2948511" cy="4340540"/>
            </a:xfrm>
            <a:custGeom>
              <a:avLst/>
              <a:gdLst>
                <a:gd name="connsiteX0" fmla="*/ 2090057 w 2090057"/>
                <a:gd name="connsiteY0" fmla="*/ 1756229 h 2801257"/>
                <a:gd name="connsiteX1" fmla="*/ 2032000 w 2090057"/>
                <a:gd name="connsiteY1" fmla="*/ 113211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090057 w 2090057"/>
                <a:gd name="connsiteY0" fmla="*/ 1756229 h 2801257"/>
                <a:gd name="connsiteX1" fmla="*/ 2077720 w 2090057"/>
                <a:gd name="connsiteY1" fmla="*/ 85017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73942 w 2288177"/>
                <a:gd name="connsiteY9" fmla="*/ 1872343 h 2801257"/>
                <a:gd name="connsiteX10" fmla="*/ 2288177 w 2288177"/>
                <a:gd name="connsiteY10" fmla="*/ 153524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43462 w 2288177"/>
                <a:gd name="connsiteY9" fmla="*/ 1857103 h 2801257"/>
                <a:gd name="connsiteX10" fmla="*/ 2288177 w 228817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242457 w 224245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242457 w 2242457"/>
                <a:gd name="connsiteY11"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155371 w 2242457"/>
                <a:gd name="connsiteY11" fmla="*/ 1620611 h 2801257"/>
                <a:gd name="connsiteX12" fmla="*/ 2242457 w 2242457"/>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42457 w 2304596"/>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63320 w 2304596"/>
                <a:gd name="connsiteY12" fmla="*/ 1722211 h 2801257"/>
                <a:gd name="connsiteX13" fmla="*/ 2242457 w 2304596"/>
                <a:gd name="connsiteY13" fmla="*/ 1535249 h 2801257"/>
                <a:gd name="connsiteX0" fmla="*/ 2242457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242457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302782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27403 w 2485570"/>
                <a:gd name="connsiteY9" fmla="*/ 2510169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302782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27403 w 2485570"/>
                <a:gd name="connsiteY9" fmla="*/ 2510169 h 2801257"/>
                <a:gd name="connsiteX10" fmla="*/ 2142778 w 2485570"/>
                <a:gd name="connsiteY10" fmla="*/ 2197263 h 2801257"/>
                <a:gd name="connsiteX11" fmla="*/ 2304596 w 2485570"/>
                <a:gd name="connsiteY11" fmla="*/ 1957161 h 2801257"/>
                <a:gd name="connsiteX12" fmla="*/ 2485570 w 2485570"/>
                <a:gd name="connsiteY12" fmla="*/ 1757136 h 2801257"/>
                <a:gd name="connsiteX13" fmla="*/ 2302782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27403 w 2485570"/>
                <a:gd name="connsiteY9" fmla="*/ 2510169 h 2801257"/>
                <a:gd name="connsiteX10" fmla="*/ 2304596 w 2485570"/>
                <a:gd name="connsiteY10" fmla="*/ 1957161 h 2801257"/>
                <a:gd name="connsiteX11" fmla="*/ 2485570 w 2485570"/>
                <a:gd name="connsiteY11" fmla="*/ 1757136 h 2801257"/>
                <a:gd name="connsiteX12" fmla="*/ 2302782 w 2485570"/>
                <a:gd name="connsiteY12" fmla="*/ 1535249 h 2801257"/>
                <a:gd name="connsiteX0" fmla="*/ 2302782 w 2485570"/>
                <a:gd name="connsiteY0" fmla="*/ 1535249 h 3229434"/>
                <a:gd name="connsiteX1" fmla="*/ 2077720 w 2485570"/>
                <a:gd name="connsiteY1" fmla="*/ 850175 h 3229434"/>
                <a:gd name="connsiteX2" fmla="*/ 899885 w 2485570"/>
                <a:gd name="connsiteY2" fmla="*/ 0 h 3229434"/>
                <a:gd name="connsiteX3" fmla="*/ 478971 w 2485570"/>
                <a:gd name="connsiteY3" fmla="*/ 522515 h 3229434"/>
                <a:gd name="connsiteX4" fmla="*/ 101600 w 2485570"/>
                <a:gd name="connsiteY4" fmla="*/ 943429 h 3229434"/>
                <a:gd name="connsiteX5" fmla="*/ 0 w 2485570"/>
                <a:gd name="connsiteY5" fmla="*/ 1204686 h 3229434"/>
                <a:gd name="connsiteX6" fmla="*/ 1103085 w 2485570"/>
                <a:gd name="connsiteY6" fmla="*/ 2801257 h 3229434"/>
                <a:gd name="connsiteX7" fmla="*/ 1524000 w 2485570"/>
                <a:gd name="connsiteY7" fmla="*/ 2002972 h 3229434"/>
                <a:gd name="connsiteX8" fmla="*/ 1709182 w 2485570"/>
                <a:gd name="connsiteY8" fmla="*/ 3229434 h 3229434"/>
                <a:gd name="connsiteX9" fmla="*/ 1927403 w 2485570"/>
                <a:gd name="connsiteY9" fmla="*/ 2510169 h 3229434"/>
                <a:gd name="connsiteX10" fmla="*/ 2304596 w 2485570"/>
                <a:gd name="connsiteY10" fmla="*/ 1957161 h 3229434"/>
                <a:gd name="connsiteX11" fmla="*/ 2485570 w 2485570"/>
                <a:gd name="connsiteY11" fmla="*/ 1757136 h 3229434"/>
                <a:gd name="connsiteX12" fmla="*/ 2302782 w 2485570"/>
                <a:gd name="connsiteY12" fmla="*/ 1535249 h 3229434"/>
                <a:gd name="connsiteX0" fmla="*/ 2302782 w 2485570"/>
                <a:gd name="connsiteY0" fmla="*/ 1535249 h 3504488"/>
                <a:gd name="connsiteX1" fmla="*/ 2077720 w 2485570"/>
                <a:gd name="connsiteY1" fmla="*/ 850175 h 3504488"/>
                <a:gd name="connsiteX2" fmla="*/ 899885 w 2485570"/>
                <a:gd name="connsiteY2" fmla="*/ 0 h 3504488"/>
                <a:gd name="connsiteX3" fmla="*/ 478971 w 2485570"/>
                <a:gd name="connsiteY3" fmla="*/ 522515 h 3504488"/>
                <a:gd name="connsiteX4" fmla="*/ 101600 w 2485570"/>
                <a:gd name="connsiteY4" fmla="*/ 943429 h 3504488"/>
                <a:gd name="connsiteX5" fmla="*/ 0 w 2485570"/>
                <a:gd name="connsiteY5" fmla="*/ 1204686 h 3504488"/>
                <a:gd name="connsiteX6" fmla="*/ 1103085 w 2485570"/>
                <a:gd name="connsiteY6" fmla="*/ 2801257 h 3504488"/>
                <a:gd name="connsiteX7" fmla="*/ 1703325 w 2485570"/>
                <a:gd name="connsiteY7" fmla="*/ 3504488 h 3504488"/>
                <a:gd name="connsiteX8" fmla="*/ 1709182 w 2485570"/>
                <a:gd name="connsiteY8" fmla="*/ 3229434 h 3504488"/>
                <a:gd name="connsiteX9" fmla="*/ 1927403 w 2485570"/>
                <a:gd name="connsiteY9" fmla="*/ 2510169 h 3504488"/>
                <a:gd name="connsiteX10" fmla="*/ 2304596 w 2485570"/>
                <a:gd name="connsiteY10" fmla="*/ 1957161 h 3504488"/>
                <a:gd name="connsiteX11" fmla="*/ 2485570 w 2485570"/>
                <a:gd name="connsiteY11" fmla="*/ 1757136 h 3504488"/>
                <a:gd name="connsiteX12" fmla="*/ 2302782 w 2485570"/>
                <a:gd name="connsiteY12" fmla="*/ 1535249 h 3504488"/>
                <a:gd name="connsiteX0" fmla="*/ 2302782 w 2485570"/>
                <a:gd name="connsiteY0" fmla="*/ 1535249 h 3504488"/>
                <a:gd name="connsiteX1" fmla="*/ 2077720 w 2485570"/>
                <a:gd name="connsiteY1" fmla="*/ 850175 h 3504488"/>
                <a:gd name="connsiteX2" fmla="*/ 899885 w 2485570"/>
                <a:gd name="connsiteY2" fmla="*/ 0 h 3504488"/>
                <a:gd name="connsiteX3" fmla="*/ 478971 w 2485570"/>
                <a:gd name="connsiteY3" fmla="*/ 522515 h 3504488"/>
                <a:gd name="connsiteX4" fmla="*/ 101600 w 2485570"/>
                <a:gd name="connsiteY4" fmla="*/ 943429 h 3504488"/>
                <a:gd name="connsiteX5" fmla="*/ 0 w 2485570"/>
                <a:gd name="connsiteY5" fmla="*/ 1204686 h 3504488"/>
                <a:gd name="connsiteX6" fmla="*/ 1103085 w 2485570"/>
                <a:gd name="connsiteY6" fmla="*/ 2801257 h 3504488"/>
                <a:gd name="connsiteX7" fmla="*/ 1420572 w 2485570"/>
                <a:gd name="connsiteY7" fmla="*/ 3169239 h 3504488"/>
                <a:gd name="connsiteX8" fmla="*/ 1703325 w 2485570"/>
                <a:gd name="connsiteY8" fmla="*/ 3504488 h 3504488"/>
                <a:gd name="connsiteX9" fmla="*/ 1709182 w 2485570"/>
                <a:gd name="connsiteY9" fmla="*/ 3229434 h 3504488"/>
                <a:gd name="connsiteX10" fmla="*/ 1927403 w 2485570"/>
                <a:gd name="connsiteY10" fmla="*/ 2510169 h 3504488"/>
                <a:gd name="connsiteX11" fmla="*/ 2304596 w 2485570"/>
                <a:gd name="connsiteY11" fmla="*/ 1957161 h 3504488"/>
                <a:gd name="connsiteX12" fmla="*/ 2485570 w 2485570"/>
                <a:gd name="connsiteY12" fmla="*/ 1757136 h 3504488"/>
                <a:gd name="connsiteX13" fmla="*/ 2302782 w 2485570"/>
                <a:gd name="connsiteY13" fmla="*/ 1535249 h 3504488"/>
                <a:gd name="connsiteX0" fmla="*/ 2302782 w 2485570"/>
                <a:gd name="connsiteY0" fmla="*/ 1535249 h 3659039"/>
                <a:gd name="connsiteX1" fmla="*/ 2077720 w 2485570"/>
                <a:gd name="connsiteY1" fmla="*/ 850175 h 3659039"/>
                <a:gd name="connsiteX2" fmla="*/ 899885 w 2485570"/>
                <a:gd name="connsiteY2" fmla="*/ 0 h 3659039"/>
                <a:gd name="connsiteX3" fmla="*/ 478971 w 2485570"/>
                <a:gd name="connsiteY3" fmla="*/ 522515 h 3659039"/>
                <a:gd name="connsiteX4" fmla="*/ 101600 w 2485570"/>
                <a:gd name="connsiteY4" fmla="*/ 943429 h 3659039"/>
                <a:gd name="connsiteX5" fmla="*/ 0 w 2485570"/>
                <a:gd name="connsiteY5" fmla="*/ 1204686 h 3659039"/>
                <a:gd name="connsiteX6" fmla="*/ 1103085 w 2485570"/>
                <a:gd name="connsiteY6" fmla="*/ 2801257 h 3659039"/>
                <a:gd name="connsiteX7" fmla="*/ 1581162 w 2485570"/>
                <a:gd name="connsiteY7" fmla="*/ 3659039 h 3659039"/>
                <a:gd name="connsiteX8" fmla="*/ 1703325 w 2485570"/>
                <a:gd name="connsiteY8" fmla="*/ 3504488 h 3659039"/>
                <a:gd name="connsiteX9" fmla="*/ 1709182 w 2485570"/>
                <a:gd name="connsiteY9" fmla="*/ 3229434 h 3659039"/>
                <a:gd name="connsiteX10" fmla="*/ 1927403 w 2485570"/>
                <a:gd name="connsiteY10" fmla="*/ 2510169 h 3659039"/>
                <a:gd name="connsiteX11" fmla="*/ 2304596 w 2485570"/>
                <a:gd name="connsiteY11" fmla="*/ 1957161 h 3659039"/>
                <a:gd name="connsiteX12" fmla="*/ 2485570 w 2485570"/>
                <a:gd name="connsiteY12" fmla="*/ 1757136 h 3659039"/>
                <a:gd name="connsiteX13" fmla="*/ 2302782 w 2485570"/>
                <a:gd name="connsiteY13" fmla="*/ 1535249 h 3659039"/>
                <a:gd name="connsiteX0" fmla="*/ 2302782 w 2485570"/>
                <a:gd name="connsiteY0" fmla="*/ 1535249 h 3659039"/>
                <a:gd name="connsiteX1" fmla="*/ 2077720 w 2485570"/>
                <a:gd name="connsiteY1" fmla="*/ 850175 h 3659039"/>
                <a:gd name="connsiteX2" fmla="*/ 899885 w 2485570"/>
                <a:gd name="connsiteY2" fmla="*/ 0 h 3659039"/>
                <a:gd name="connsiteX3" fmla="*/ 478971 w 2485570"/>
                <a:gd name="connsiteY3" fmla="*/ 522515 h 3659039"/>
                <a:gd name="connsiteX4" fmla="*/ 101600 w 2485570"/>
                <a:gd name="connsiteY4" fmla="*/ 943429 h 3659039"/>
                <a:gd name="connsiteX5" fmla="*/ 0 w 2485570"/>
                <a:gd name="connsiteY5" fmla="*/ 1204686 h 3659039"/>
                <a:gd name="connsiteX6" fmla="*/ 1103085 w 2485570"/>
                <a:gd name="connsiteY6" fmla="*/ 2801257 h 3659039"/>
                <a:gd name="connsiteX7" fmla="*/ 1581162 w 2485570"/>
                <a:gd name="connsiteY7" fmla="*/ 3659039 h 3659039"/>
                <a:gd name="connsiteX8" fmla="*/ 1656104 w 2485570"/>
                <a:gd name="connsiteY8" fmla="*/ 3560008 h 3659039"/>
                <a:gd name="connsiteX9" fmla="*/ 1703325 w 2485570"/>
                <a:gd name="connsiteY9" fmla="*/ 3504488 h 3659039"/>
                <a:gd name="connsiteX10" fmla="*/ 1709182 w 2485570"/>
                <a:gd name="connsiteY10" fmla="*/ 3229434 h 3659039"/>
                <a:gd name="connsiteX11" fmla="*/ 1927403 w 2485570"/>
                <a:gd name="connsiteY11" fmla="*/ 2510169 h 3659039"/>
                <a:gd name="connsiteX12" fmla="*/ 2304596 w 2485570"/>
                <a:gd name="connsiteY12" fmla="*/ 1957161 h 3659039"/>
                <a:gd name="connsiteX13" fmla="*/ 2485570 w 2485570"/>
                <a:gd name="connsiteY13" fmla="*/ 1757136 h 3659039"/>
                <a:gd name="connsiteX14" fmla="*/ 2302782 w 2485570"/>
                <a:gd name="connsiteY14" fmla="*/ 1535249 h 3659039"/>
                <a:gd name="connsiteX0" fmla="*/ 2302782 w 2485570"/>
                <a:gd name="connsiteY0" fmla="*/ 1535249 h 3659039"/>
                <a:gd name="connsiteX1" fmla="*/ 2077720 w 2485570"/>
                <a:gd name="connsiteY1" fmla="*/ 850175 h 3659039"/>
                <a:gd name="connsiteX2" fmla="*/ 899885 w 2485570"/>
                <a:gd name="connsiteY2" fmla="*/ 0 h 3659039"/>
                <a:gd name="connsiteX3" fmla="*/ 478971 w 2485570"/>
                <a:gd name="connsiteY3" fmla="*/ 522515 h 3659039"/>
                <a:gd name="connsiteX4" fmla="*/ 101600 w 2485570"/>
                <a:gd name="connsiteY4" fmla="*/ 943429 h 3659039"/>
                <a:gd name="connsiteX5" fmla="*/ 0 w 2485570"/>
                <a:gd name="connsiteY5" fmla="*/ 1204686 h 3659039"/>
                <a:gd name="connsiteX6" fmla="*/ 1103085 w 2485570"/>
                <a:gd name="connsiteY6" fmla="*/ 2801257 h 3659039"/>
                <a:gd name="connsiteX7" fmla="*/ 1581162 w 2485570"/>
                <a:gd name="connsiteY7" fmla="*/ 3659039 h 3659039"/>
                <a:gd name="connsiteX8" fmla="*/ 1731046 w 2485570"/>
                <a:gd name="connsiteY8" fmla="*/ 3610862 h 3659039"/>
                <a:gd name="connsiteX9" fmla="*/ 1703325 w 2485570"/>
                <a:gd name="connsiteY9" fmla="*/ 3504488 h 3659039"/>
                <a:gd name="connsiteX10" fmla="*/ 1709182 w 2485570"/>
                <a:gd name="connsiteY10" fmla="*/ 3229434 h 3659039"/>
                <a:gd name="connsiteX11" fmla="*/ 1927403 w 2485570"/>
                <a:gd name="connsiteY11" fmla="*/ 2510169 h 3659039"/>
                <a:gd name="connsiteX12" fmla="*/ 2304596 w 2485570"/>
                <a:gd name="connsiteY12" fmla="*/ 1957161 h 3659039"/>
                <a:gd name="connsiteX13" fmla="*/ 2485570 w 2485570"/>
                <a:gd name="connsiteY13" fmla="*/ 1757136 h 3659039"/>
                <a:gd name="connsiteX14" fmla="*/ 2302782 w 2485570"/>
                <a:gd name="connsiteY14" fmla="*/ 1535249 h 3659039"/>
                <a:gd name="connsiteX0" fmla="*/ 2302782 w 2485570"/>
                <a:gd name="connsiteY0" fmla="*/ 1535249 h 3659039"/>
                <a:gd name="connsiteX1" fmla="*/ 2077720 w 2485570"/>
                <a:gd name="connsiteY1" fmla="*/ 850175 h 3659039"/>
                <a:gd name="connsiteX2" fmla="*/ 899885 w 2485570"/>
                <a:gd name="connsiteY2" fmla="*/ 0 h 3659039"/>
                <a:gd name="connsiteX3" fmla="*/ 478971 w 2485570"/>
                <a:gd name="connsiteY3" fmla="*/ 522515 h 3659039"/>
                <a:gd name="connsiteX4" fmla="*/ 101600 w 2485570"/>
                <a:gd name="connsiteY4" fmla="*/ 943429 h 3659039"/>
                <a:gd name="connsiteX5" fmla="*/ 0 w 2485570"/>
                <a:gd name="connsiteY5" fmla="*/ 1204686 h 3659039"/>
                <a:gd name="connsiteX6" fmla="*/ 1103085 w 2485570"/>
                <a:gd name="connsiteY6" fmla="*/ 2801257 h 3659039"/>
                <a:gd name="connsiteX7" fmla="*/ 1581162 w 2485570"/>
                <a:gd name="connsiteY7" fmla="*/ 3659039 h 3659039"/>
                <a:gd name="connsiteX8" fmla="*/ 1731046 w 2485570"/>
                <a:gd name="connsiteY8" fmla="*/ 3610862 h 3659039"/>
                <a:gd name="connsiteX9" fmla="*/ 1708678 w 2485570"/>
                <a:gd name="connsiteY9" fmla="*/ 3491106 h 3659039"/>
                <a:gd name="connsiteX10" fmla="*/ 1709182 w 2485570"/>
                <a:gd name="connsiteY10" fmla="*/ 3229434 h 3659039"/>
                <a:gd name="connsiteX11" fmla="*/ 1927403 w 2485570"/>
                <a:gd name="connsiteY11" fmla="*/ 2510169 h 3659039"/>
                <a:gd name="connsiteX12" fmla="*/ 2304596 w 2485570"/>
                <a:gd name="connsiteY12" fmla="*/ 1957161 h 3659039"/>
                <a:gd name="connsiteX13" fmla="*/ 2485570 w 2485570"/>
                <a:gd name="connsiteY13" fmla="*/ 1757136 h 3659039"/>
                <a:gd name="connsiteX14" fmla="*/ 2302782 w 2485570"/>
                <a:gd name="connsiteY14" fmla="*/ 1535249 h 365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85570" h="3659039">
                  <a:moveTo>
                    <a:pt x="2302782" y="1535249"/>
                  </a:moveTo>
                  <a:lnTo>
                    <a:pt x="2077720" y="850175"/>
                  </a:lnTo>
                  <a:lnTo>
                    <a:pt x="899885" y="0"/>
                  </a:lnTo>
                  <a:lnTo>
                    <a:pt x="478971" y="522515"/>
                  </a:lnTo>
                  <a:lnTo>
                    <a:pt x="101600" y="943429"/>
                  </a:lnTo>
                  <a:lnTo>
                    <a:pt x="0" y="1204686"/>
                  </a:lnTo>
                  <a:lnTo>
                    <a:pt x="1103085" y="2801257"/>
                  </a:lnTo>
                  <a:lnTo>
                    <a:pt x="1581162" y="3659039"/>
                  </a:lnTo>
                  <a:lnTo>
                    <a:pt x="1731046" y="3610862"/>
                  </a:lnTo>
                  <a:lnTo>
                    <a:pt x="1708678" y="3491106"/>
                  </a:lnTo>
                  <a:lnTo>
                    <a:pt x="1709182" y="3229434"/>
                  </a:lnTo>
                  <a:lnTo>
                    <a:pt x="1927403" y="2510169"/>
                  </a:lnTo>
                  <a:lnTo>
                    <a:pt x="2304596" y="1957161"/>
                  </a:lnTo>
                  <a:lnTo>
                    <a:pt x="2485570" y="1757136"/>
                  </a:lnTo>
                  <a:lnTo>
                    <a:pt x="2302782" y="1535249"/>
                  </a:lnTo>
                  <a:close/>
                </a:path>
              </a:pathLst>
            </a:custGeom>
            <a:noFill/>
            <a:ln w="38100">
              <a:solidFill>
                <a:srgbClr val="FF09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a:extLst>
                <a:ext uri="{FF2B5EF4-FFF2-40B4-BE49-F238E27FC236}">
                  <a16:creationId xmlns:a16="http://schemas.microsoft.com/office/drawing/2014/main" id="{86C0C187-6AA2-6EB0-2AB4-41397E3FB0A5}"/>
                </a:ext>
              </a:extLst>
            </p:cNvPr>
            <p:cNvSpPr txBox="1"/>
            <p:nvPr/>
          </p:nvSpPr>
          <p:spPr>
            <a:xfrm>
              <a:off x="8136933" y="4970745"/>
              <a:ext cx="4286999" cy="418191"/>
            </a:xfrm>
            <a:prstGeom prst="rect">
              <a:avLst/>
            </a:prstGeom>
            <a:noFill/>
          </p:spPr>
          <p:txBody>
            <a:bodyPr wrap="square" rtlCol="0">
              <a:spAutoFit/>
            </a:bodyPr>
            <a:lstStyle/>
            <a:p>
              <a:pPr indent="457200">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sp>
          <p:nvSpPr>
            <p:cNvPr id="42" name="文本框 41">
              <a:extLst>
                <a:ext uri="{FF2B5EF4-FFF2-40B4-BE49-F238E27FC236}">
                  <a16:creationId xmlns:a16="http://schemas.microsoft.com/office/drawing/2014/main" id="{74E7C984-6657-F548-F198-7CAE021EC92E}"/>
                </a:ext>
              </a:extLst>
            </p:cNvPr>
            <p:cNvSpPr txBox="1"/>
            <p:nvPr/>
          </p:nvSpPr>
          <p:spPr>
            <a:xfrm>
              <a:off x="10510090" y="5210231"/>
              <a:ext cx="1710940" cy="418191"/>
            </a:xfrm>
            <a:prstGeom prst="rect">
              <a:avLst/>
            </a:prstGeom>
            <a:noFill/>
          </p:spPr>
          <p:txBody>
            <a:bodyPr wrap="square" rtlCol="0">
              <a:spAutoFit/>
            </a:bodyPr>
            <a:lstStyle/>
            <a:p>
              <a:pPr indent="457200">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id="{E7903342-0FF7-3ABA-1F5B-91E0132AE089}"/>
              </a:ext>
            </a:extLst>
          </p:cNvPr>
          <p:cNvGrpSpPr/>
          <p:nvPr/>
        </p:nvGrpSpPr>
        <p:grpSpPr>
          <a:xfrm>
            <a:off x="322263" y="3666116"/>
            <a:ext cx="5923940" cy="6576433"/>
            <a:chOff x="322263" y="3425370"/>
            <a:chExt cx="6140800" cy="6817179"/>
          </a:xfrm>
        </p:grpSpPr>
        <p:grpSp>
          <p:nvGrpSpPr>
            <p:cNvPr id="22" name="组合 21">
              <a:extLst>
                <a:ext uri="{FF2B5EF4-FFF2-40B4-BE49-F238E27FC236}">
                  <a16:creationId xmlns:a16="http://schemas.microsoft.com/office/drawing/2014/main" id="{BED4A273-CC2E-1B03-B4BD-E66343634C99}"/>
                </a:ext>
              </a:extLst>
            </p:cNvPr>
            <p:cNvGrpSpPr/>
            <p:nvPr/>
          </p:nvGrpSpPr>
          <p:grpSpPr>
            <a:xfrm>
              <a:off x="322263" y="3425370"/>
              <a:ext cx="6020889" cy="6817179"/>
              <a:chOff x="322262" y="1517259"/>
              <a:chExt cx="5988385" cy="6780376"/>
            </a:xfrm>
          </p:grpSpPr>
          <p:pic>
            <p:nvPicPr>
              <p:cNvPr id="2" name="图片 1">
                <a:extLst>
                  <a:ext uri="{FF2B5EF4-FFF2-40B4-BE49-F238E27FC236}">
                    <a16:creationId xmlns:a16="http://schemas.microsoft.com/office/drawing/2014/main" id="{8D267604-7904-5E73-1D1A-C7A0F559A8E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276" t="21724" r="8903" b="16242"/>
              <a:stretch/>
            </p:blipFill>
            <p:spPr>
              <a:xfrm>
                <a:off x="368075" y="1517259"/>
                <a:ext cx="5942572" cy="6780376"/>
              </a:xfrm>
              <a:prstGeom prst="rect">
                <a:avLst/>
              </a:prstGeom>
              <a:ln w="25400">
                <a:solidFill>
                  <a:schemeClr val="bg1"/>
                </a:solidFill>
              </a:ln>
            </p:spPr>
          </p:pic>
          <p:sp>
            <p:nvSpPr>
              <p:cNvPr id="3" name="任意多边形: 形状 2">
                <a:extLst>
                  <a:ext uri="{FF2B5EF4-FFF2-40B4-BE49-F238E27FC236}">
                    <a16:creationId xmlns:a16="http://schemas.microsoft.com/office/drawing/2014/main" id="{7626BFD6-1947-9ADA-6249-19167F86CC01}"/>
                  </a:ext>
                </a:extLst>
              </p:cNvPr>
              <p:cNvSpPr/>
              <p:nvPr/>
            </p:nvSpPr>
            <p:spPr>
              <a:xfrm>
                <a:off x="3418508" y="5027976"/>
                <a:ext cx="1440217" cy="2214526"/>
              </a:xfrm>
              <a:custGeom>
                <a:avLst/>
                <a:gdLst>
                  <a:gd name="connsiteX0" fmla="*/ 953036 w 1197735"/>
                  <a:gd name="connsiteY0" fmla="*/ 0 h 1841678"/>
                  <a:gd name="connsiteX1" fmla="*/ 1197735 w 1197735"/>
                  <a:gd name="connsiteY1" fmla="*/ 193183 h 1841678"/>
                  <a:gd name="connsiteX2" fmla="*/ 824248 w 1197735"/>
                  <a:gd name="connsiteY2" fmla="*/ 708338 h 1841678"/>
                  <a:gd name="connsiteX3" fmla="*/ 656822 w 1197735"/>
                  <a:gd name="connsiteY3" fmla="*/ 1236371 h 1841678"/>
                  <a:gd name="connsiteX4" fmla="*/ 592428 w 1197735"/>
                  <a:gd name="connsiteY4" fmla="*/ 1455312 h 1841678"/>
                  <a:gd name="connsiteX5" fmla="*/ 592428 w 1197735"/>
                  <a:gd name="connsiteY5" fmla="*/ 1687132 h 1841678"/>
                  <a:gd name="connsiteX6" fmla="*/ 592428 w 1197735"/>
                  <a:gd name="connsiteY6" fmla="*/ 1687132 h 1841678"/>
                  <a:gd name="connsiteX7" fmla="*/ 618186 w 1197735"/>
                  <a:gd name="connsiteY7" fmla="*/ 1803042 h 1841678"/>
                  <a:gd name="connsiteX8" fmla="*/ 476518 w 1197735"/>
                  <a:gd name="connsiteY8" fmla="*/ 1841678 h 1841678"/>
                  <a:gd name="connsiteX9" fmla="*/ 0 w 1197735"/>
                  <a:gd name="connsiteY9" fmla="*/ 1030309 h 1841678"/>
                  <a:gd name="connsiteX10" fmla="*/ 437882 w 1197735"/>
                  <a:gd name="connsiteY10" fmla="*/ 231819 h 1841678"/>
                  <a:gd name="connsiteX11" fmla="*/ 669701 w 1197735"/>
                  <a:gd name="connsiteY11" fmla="*/ 12878 h 1841678"/>
                  <a:gd name="connsiteX12" fmla="*/ 708338 w 1197735"/>
                  <a:gd name="connsiteY12" fmla="*/ 0 h 1841678"/>
                  <a:gd name="connsiteX13" fmla="*/ 837127 w 1197735"/>
                  <a:gd name="connsiteY13" fmla="*/ 103031 h 1841678"/>
                  <a:gd name="connsiteX14" fmla="*/ 953036 w 1197735"/>
                  <a:gd name="connsiteY14" fmla="*/ 0 h 1841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7735" h="1841678">
                    <a:moveTo>
                      <a:pt x="953036" y="0"/>
                    </a:moveTo>
                    <a:lnTo>
                      <a:pt x="1197735" y="193183"/>
                    </a:lnTo>
                    <a:lnTo>
                      <a:pt x="824248" y="708338"/>
                    </a:lnTo>
                    <a:lnTo>
                      <a:pt x="656822" y="1236371"/>
                    </a:lnTo>
                    <a:lnTo>
                      <a:pt x="592428" y="1455312"/>
                    </a:lnTo>
                    <a:lnTo>
                      <a:pt x="592428" y="1687132"/>
                    </a:lnTo>
                    <a:lnTo>
                      <a:pt x="592428" y="1687132"/>
                    </a:lnTo>
                    <a:lnTo>
                      <a:pt x="618186" y="1803042"/>
                    </a:lnTo>
                    <a:lnTo>
                      <a:pt x="476518" y="1841678"/>
                    </a:lnTo>
                    <a:lnTo>
                      <a:pt x="0" y="1030309"/>
                    </a:lnTo>
                    <a:lnTo>
                      <a:pt x="437882" y="231819"/>
                    </a:lnTo>
                    <a:lnTo>
                      <a:pt x="669701" y="12878"/>
                    </a:lnTo>
                    <a:lnTo>
                      <a:pt x="708338" y="0"/>
                    </a:lnTo>
                    <a:lnTo>
                      <a:pt x="837127" y="103031"/>
                    </a:lnTo>
                    <a:lnTo>
                      <a:pt x="953036" y="0"/>
                    </a:lnTo>
                    <a:close/>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326CE21A-BE35-C9AC-B892-8E823A9CFE5F}"/>
                  </a:ext>
                </a:extLst>
              </p:cNvPr>
              <p:cNvSpPr txBox="1"/>
              <p:nvPr/>
            </p:nvSpPr>
            <p:spPr>
              <a:xfrm>
                <a:off x="322262" y="6121926"/>
                <a:ext cx="4263855" cy="502854"/>
              </a:xfrm>
              <a:prstGeom prst="rect">
                <a:avLst/>
              </a:prstGeom>
              <a:noFill/>
            </p:spPr>
            <p:txBody>
              <a:bodyPr wrap="square" rtlCol="0">
                <a:spAutoFit/>
              </a:bodyPr>
              <a:lstStyle/>
              <a:p>
                <a:pPr indent="457200">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金河村村民聚居点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252630D7-752A-FA44-399A-417F82F050AB}"/>
                  </a:ext>
                </a:extLst>
              </p:cNvPr>
              <p:cNvSpPr txBox="1"/>
              <p:nvPr/>
            </p:nvSpPr>
            <p:spPr>
              <a:xfrm>
                <a:off x="1984070" y="4031965"/>
                <a:ext cx="4263855" cy="458908"/>
              </a:xfrm>
              <a:prstGeom prst="rect">
                <a:avLst/>
              </a:prstGeom>
              <a:noFill/>
            </p:spPr>
            <p:txBody>
              <a:bodyPr wrap="square" rtlCol="0">
                <a:spAutoFit/>
              </a:bodyPr>
              <a:lstStyle/>
              <a:p>
                <a:pPr indent="457200">
                  <a:lnSpc>
                    <a:spcPct val="150000"/>
                  </a:lnSpc>
                </a:pPr>
                <a:r>
                  <a:rPr lang="zh-CN" altLang="en-US" sz="1800" b="1" spc="275" dirty="0">
                    <a:solidFill>
                      <a:srgbClr val="FF0984"/>
                    </a:solidFill>
                    <a:effectLst>
                      <a:glow rad="38100">
                        <a:schemeClr val="bg1">
                          <a:alpha val="40000"/>
                        </a:schemeClr>
                      </a:glow>
                    </a:effectLst>
                    <a:latin typeface="微软雅黑" panose="020B0503020204020204" pitchFamily="34" charset="-122"/>
                    <a:ea typeface="微软雅黑" panose="020B0503020204020204" pitchFamily="34" charset="-122"/>
                  </a:rPr>
                  <a:t>踏水镇初级中学</a:t>
                </a:r>
                <a:endParaRPr lang="en-US" altLang="zh-CN" sz="1800" b="1" spc="275" dirty="0">
                  <a:solidFill>
                    <a:srgbClr val="FF0984"/>
                  </a:solidFill>
                  <a:effectLst>
                    <a:glow rad="38100">
                      <a:schemeClr val="bg1">
                        <a:alpha val="40000"/>
                      </a:schemeClr>
                    </a:glow>
                  </a:effectLst>
                  <a:latin typeface="微软雅黑" panose="020B0503020204020204" pitchFamily="34" charset="-122"/>
                  <a:ea typeface="微软雅黑" panose="020B0503020204020204" pitchFamily="34" charset="-122"/>
                </a:endParaRPr>
              </a:p>
            </p:txBody>
          </p:sp>
        </p:grpSp>
        <p:sp>
          <p:nvSpPr>
            <p:cNvPr id="20" name="文本框 19">
              <a:extLst>
                <a:ext uri="{FF2B5EF4-FFF2-40B4-BE49-F238E27FC236}">
                  <a16:creationId xmlns:a16="http://schemas.microsoft.com/office/drawing/2014/main" id="{9D51DD8F-50A2-C912-6B3B-C6B2718C4987}"/>
                </a:ext>
              </a:extLst>
            </p:cNvPr>
            <p:cNvSpPr txBox="1"/>
            <p:nvPr/>
          </p:nvSpPr>
          <p:spPr>
            <a:xfrm>
              <a:off x="4379987" y="8036088"/>
              <a:ext cx="2083076" cy="458908"/>
            </a:xfrm>
            <a:prstGeom prst="rect">
              <a:avLst/>
            </a:prstGeom>
            <a:noFill/>
          </p:spPr>
          <p:txBody>
            <a:bodyPr wrap="square" rtlCol="0">
              <a:spAutoFit/>
            </a:bodyPr>
            <a:lstStyle/>
            <a:p>
              <a:pPr>
                <a:lnSpc>
                  <a:spcPct val="150000"/>
                </a:lnSpc>
              </a:pPr>
              <a:r>
                <a:rPr lang="zh-CN" altLang="en-US" sz="1800" b="1" spc="275" dirty="0">
                  <a:solidFill>
                    <a:srgbClr val="FFFF00"/>
                  </a:solidFill>
                  <a:effectLst>
                    <a:glow rad="38100">
                      <a:schemeClr val="bg1">
                        <a:alpha val="0"/>
                      </a:schemeClr>
                    </a:glow>
                  </a:effectLst>
                  <a:latin typeface="微软雅黑" panose="020B0503020204020204" pitchFamily="34" charset="-122"/>
                  <a:ea typeface="微软雅黑" panose="020B0503020204020204" pitchFamily="34" charset="-122"/>
                </a:rPr>
                <a:t>项目选址范围</a:t>
              </a:r>
              <a:endParaRPr lang="en-US" altLang="zh-CN" sz="1800" b="1" spc="275" dirty="0">
                <a:solidFill>
                  <a:srgbClr val="FFFF00"/>
                </a:solidFill>
                <a:effectLst>
                  <a:glow rad="38100">
                    <a:schemeClr val="bg1">
                      <a:alpha val="0"/>
                    </a:schemeClr>
                  </a:glow>
                </a:effectLst>
                <a:latin typeface="微软雅黑" panose="020B0503020204020204" pitchFamily="34" charset="-122"/>
                <a:ea typeface="微软雅黑" panose="020B0503020204020204" pitchFamily="34" charset="-122"/>
              </a:endParaRPr>
            </a:p>
          </p:txBody>
        </p:sp>
        <p:sp>
          <p:nvSpPr>
            <p:cNvPr id="31" name="任意多边形: 形状 30">
              <a:extLst>
                <a:ext uri="{FF2B5EF4-FFF2-40B4-BE49-F238E27FC236}">
                  <a16:creationId xmlns:a16="http://schemas.microsoft.com/office/drawing/2014/main" id="{4B013630-6533-530A-20DE-F37EABFE40B0}"/>
                </a:ext>
              </a:extLst>
            </p:cNvPr>
            <p:cNvSpPr/>
            <p:nvPr/>
          </p:nvSpPr>
          <p:spPr>
            <a:xfrm>
              <a:off x="2128838" y="4857435"/>
              <a:ext cx="2948511" cy="3322995"/>
            </a:xfrm>
            <a:custGeom>
              <a:avLst/>
              <a:gdLst>
                <a:gd name="connsiteX0" fmla="*/ 2090057 w 2090057"/>
                <a:gd name="connsiteY0" fmla="*/ 1756229 h 2801257"/>
                <a:gd name="connsiteX1" fmla="*/ 2032000 w 2090057"/>
                <a:gd name="connsiteY1" fmla="*/ 113211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090057 w 2090057"/>
                <a:gd name="connsiteY0" fmla="*/ 1756229 h 2801257"/>
                <a:gd name="connsiteX1" fmla="*/ 2077720 w 2090057"/>
                <a:gd name="connsiteY1" fmla="*/ 85017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73942 w 2288177"/>
                <a:gd name="connsiteY9" fmla="*/ 1872343 h 2801257"/>
                <a:gd name="connsiteX10" fmla="*/ 2288177 w 2288177"/>
                <a:gd name="connsiteY10" fmla="*/ 153524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43462 w 2288177"/>
                <a:gd name="connsiteY9" fmla="*/ 1857103 h 2801257"/>
                <a:gd name="connsiteX10" fmla="*/ 2288177 w 228817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242457 w 224245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242457 w 2242457"/>
                <a:gd name="connsiteY11"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155371 w 2242457"/>
                <a:gd name="connsiteY11" fmla="*/ 1620611 h 2801257"/>
                <a:gd name="connsiteX12" fmla="*/ 2242457 w 2242457"/>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42457 w 2304596"/>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63320 w 2304596"/>
                <a:gd name="connsiteY12" fmla="*/ 1722211 h 2801257"/>
                <a:gd name="connsiteX13" fmla="*/ 2242457 w 2304596"/>
                <a:gd name="connsiteY13" fmla="*/ 1535249 h 2801257"/>
                <a:gd name="connsiteX0" fmla="*/ 2242457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242457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302782 w 2485570"/>
                <a:gd name="connsiteY13" fmla="*/ 1535249 h 280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85570" h="2801257">
                  <a:moveTo>
                    <a:pt x="2302782" y="1535249"/>
                  </a:moveTo>
                  <a:lnTo>
                    <a:pt x="2077720" y="850175"/>
                  </a:lnTo>
                  <a:lnTo>
                    <a:pt x="899885" y="0"/>
                  </a:lnTo>
                  <a:lnTo>
                    <a:pt x="478971" y="522515"/>
                  </a:lnTo>
                  <a:lnTo>
                    <a:pt x="101600" y="943429"/>
                  </a:lnTo>
                  <a:lnTo>
                    <a:pt x="0" y="1204686"/>
                  </a:lnTo>
                  <a:lnTo>
                    <a:pt x="1103085" y="2801257"/>
                  </a:lnTo>
                  <a:lnTo>
                    <a:pt x="1524000" y="2002972"/>
                  </a:lnTo>
                  <a:lnTo>
                    <a:pt x="1770742" y="1770743"/>
                  </a:lnTo>
                  <a:lnTo>
                    <a:pt x="1943462" y="1857103"/>
                  </a:lnTo>
                  <a:lnTo>
                    <a:pt x="2041071" y="1747611"/>
                  </a:lnTo>
                  <a:lnTo>
                    <a:pt x="2304596" y="1957161"/>
                  </a:lnTo>
                  <a:lnTo>
                    <a:pt x="2485570" y="1757136"/>
                  </a:lnTo>
                  <a:lnTo>
                    <a:pt x="2302782" y="1535249"/>
                  </a:lnTo>
                  <a:close/>
                </a:path>
              </a:pathLst>
            </a:custGeom>
            <a:noFill/>
            <a:ln w="38100">
              <a:solidFill>
                <a:srgbClr val="FF09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a:extLst>
                <a:ext uri="{FF2B5EF4-FFF2-40B4-BE49-F238E27FC236}">
                  <a16:creationId xmlns:a16="http://schemas.microsoft.com/office/drawing/2014/main" id="{79385BE9-3D00-7D56-3725-0AE3162550BE}"/>
                </a:ext>
              </a:extLst>
            </p:cNvPr>
            <p:cNvSpPr txBox="1"/>
            <p:nvPr/>
          </p:nvSpPr>
          <p:spPr>
            <a:xfrm>
              <a:off x="1358833" y="5014288"/>
              <a:ext cx="1710940" cy="418191"/>
            </a:xfrm>
            <a:prstGeom prst="rect">
              <a:avLst/>
            </a:prstGeom>
            <a:noFill/>
          </p:spPr>
          <p:txBody>
            <a:bodyPr wrap="square" rtlCol="0">
              <a:spAutoFit/>
            </a:bodyPr>
            <a:lstStyle/>
            <a:p>
              <a:pPr indent="457200">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sp>
          <p:nvSpPr>
            <p:cNvPr id="46" name="文本框 45">
              <a:extLst>
                <a:ext uri="{FF2B5EF4-FFF2-40B4-BE49-F238E27FC236}">
                  <a16:creationId xmlns:a16="http://schemas.microsoft.com/office/drawing/2014/main" id="{C3CBCBD1-F313-B3FB-58B2-04188E6C9F85}"/>
                </a:ext>
              </a:extLst>
            </p:cNvPr>
            <p:cNvSpPr txBox="1"/>
            <p:nvPr/>
          </p:nvSpPr>
          <p:spPr>
            <a:xfrm>
              <a:off x="3935119" y="5297316"/>
              <a:ext cx="1710940" cy="418191"/>
            </a:xfrm>
            <a:prstGeom prst="rect">
              <a:avLst/>
            </a:prstGeom>
            <a:noFill/>
          </p:spPr>
          <p:txBody>
            <a:bodyPr wrap="square" rtlCol="0">
              <a:spAutoFit/>
            </a:bodyPr>
            <a:lstStyle/>
            <a:p>
              <a:pPr indent="457200">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91698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项目选址推荐方案及其符合性分析</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05</a:t>
            </a: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4" y="778314"/>
            <a:ext cx="790597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5.1</a:t>
            </a:r>
            <a:r>
              <a:rPr lang="zh-CN" altLang="en-US" sz="2000" dirty="0">
                <a:latin typeface="微软雅黑" pitchFamily="34" charset="-122"/>
                <a:ea typeface="微软雅黑" pitchFamily="34" charset="-122"/>
              </a:rPr>
              <a:t>项目选址方案及指标</a:t>
            </a:r>
            <a:endParaRPr lang="en-US" altLang="zh-CN" sz="2000" dirty="0">
              <a:latin typeface="微软雅黑" pitchFamily="34" charset="-122"/>
              <a:ea typeface="微软雅黑" pitchFamily="34" charset="-122"/>
            </a:endParaRPr>
          </a:p>
        </p:txBody>
      </p:sp>
      <p:sp>
        <p:nvSpPr>
          <p:cNvPr id="14" name="文本框 13">
            <a:extLst>
              <a:ext uri="{FF2B5EF4-FFF2-40B4-BE49-F238E27FC236}">
                <a16:creationId xmlns:a16="http://schemas.microsoft.com/office/drawing/2014/main" id="{4E4B05CD-232A-260E-B4D9-2048AF72E0ED}"/>
              </a:ext>
            </a:extLst>
          </p:cNvPr>
          <p:cNvSpPr txBox="1"/>
          <p:nvPr/>
        </p:nvSpPr>
        <p:spPr>
          <a:xfrm>
            <a:off x="322262" y="1333703"/>
            <a:ext cx="14474825" cy="1422954"/>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调整后的沙湾初级中学，根据</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四川省义务教育学校办学条件基本标准（试行）</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乐山市城市规划管理技术管理规定（</a:t>
            </a:r>
            <a:r>
              <a:rPr lang="en-US" altLang="zh-CN" sz="2000" dirty="0">
                <a:latin typeface="微软雅黑" pitchFamily="34" charset="-122"/>
                <a:ea typeface="微软雅黑" pitchFamily="34" charset="-122"/>
              </a:rPr>
              <a:t>2019</a:t>
            </a:r>
            <a:r>
              <a:rPr lang="zh-CN" altLang="en-US" sz="2000" dirty="0">
                <a:latin typeface="微软雅黑" pitchFamily="34" charset="-122"/>
                <a:ea typeface="微软雅黑" pitchFamily="34" charset="-122"/>
              </a:rPr>
              <a:t>） </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，本次踏水中学控制指标建议为：</a:t>
            </a:r>
            <a:endParaRPr lang="en-US" altLang="zh-CN" sz="2000" dirty="0">
              <a:latin typeface="微软雅黑" pitchFamily="34" charset="-122"/>
              <a:ea typeface="微软雅黑" pitchFamily="34" charset="-122"/>
            </a:endParaRPr>
          </a:p>
          <a:p>
            <a:pPr indent="457200">
              <a:lnSpc>
                <a:spcPct val="150000"/>
              </a:lnSpc>
            </a:pPr>
            <a:r>
              <a:rPr lang="zh-CN" altLang="en-US" sz="2000" b="1" dirty="0">
                <a:latin typeface="微软雅黑" pitchFamily="34" charset="-122"/>
                <a:ea typeface="微软雅黑" pitchFamily="34" charset="-122"/>
              </a:rPr>
              <a:t>容积率≤</a:t>
            </a:r>
            <a:r>
              <a:rPr lang="en-US" altLang="zh-CN" sz="2000" b="1" dirty="0">
                <a:latin typeface="微软雅黑" pitchFamily="34" charset="-122"/>
                <a:ea typeface="微软雅黑" pitchFamily="34" charset="-122"/>
              </a:rPr>
              <a:t>1.5</a:t>
            </a:r>
            <a:r>
              <a:rPr lang="zh-CN" altLang="en-US" sz="2000" b="1" dirty="0">
                <a:latin typeface="微软雅黑" pitchFamily="34" charset="-122"/>
                <a:ea typeface="微软雅黑" pitchFamily="34" charset="-122"/>
              </a:rPr>
              <a:t>（可比容积率不超过</a:t>
            </a:r>
            <a:r>
              <a:rPr lang="en-US" altLang="zh-CN" sz="2000" b="1" dirty="0">
                <a:latin typeface="微软雅黑" pitchFamily="34" charset="-122"/>
                <a:ea typeface="微软雅黑" pitchFamily="34" charset="-122"/>
              </a:rPr>
              <a:t>0.8</a:t>
            </a:r>
            <a:r>
              <a:rPr lang="zh-CN" altLang="en-US" sz="2000" b="1" dirty="0">
                <a:latin typeface="微软雅黑" pitchFamily="34" charset="-122"/>
                <a:ea typeface="微软雅黑" pitchFamily="34" charset="-122"/>
              </a:rPr>
              <a:t>）；建筑密度≤</a:t>
            </a:r>
            <a:r>
              <a:rPr lang="en-US" altLang="zh-CN" sz="2000" b="1" dirty="0">
                <a:latin typeface="微软雅黑" pitchFamily="34" charset="-122"/>
                <a:ea typeface="微软雅黑" pitchFamily="34" charset="-122"/>
              </a:rPr>
              <a:t>30%</a:t>
            </a:r>
            <a:r>
              <a:rPr lang="zh-CN" altLang="en-US" sz="2000" b="1" dirty="0">
                <a:latin typeface="微软雅黑" pitchFamily="34" charset="-122"/>
                <a:ea typeface="微软雅黑" pitchFamily="34" charset="-122"/>
              </a:rPr>
              <a:t>；绿地率≥</a:t>
            </a:r>
            <a:r>
              <a:rPr lang="en-US" altLang="zh-CN" sz="2000" b="1" dirty="0">
                <a:latin typeface="微软雅黑" pitchFamily="34" charset="-122"/>
                <a:ea typeface="微软雅黑" pitchFamily="34" charset="-122"/>
              </a:rPr>
              <a:t>30%</a:t>
            </a:r>
            <a:r>
              <a:rPr lang="zh-CN" altLang="en-US" sz="2000" b="1" dirty="0">
                <a:latin typeface="微软雅黑" pitchFamily="34" charset="-122"/>
                <a:ea typeface="微软雅黑" pitchFamily="34" charset="-122"/>
              </a:rPr>
              <a:t>，建筑高度≤</a:t>
            </a:r>
            <a:r>
              <a:rPr lang="en-US" altLang="zh-CN" sz="2000" b="1" dirty="0">
                <a:latin typeface="微软雅黑" pitchFamily="34" charset="-122"/>
                <a:ea typeface="微软雅黑" pitchFamily="34" charset="-122"/>
              </a:rPr>
              <a:t>21</a:t>
            </a:r>
            <a:r>
              <a:rPr lang="zh-CN" altLang="en-US" sz="2000" b="1" dirty="0">
                <a:latin typeface="微软雅黑" pitchFamily="34" charset="-122"/>
                <a:ea typeface="微软雅黑" pitchFamily="34" charset="-122"/>
              </a:rPr>
              <a:t>米。</a:t>
            </a:r>
            <a:endParaRPr lang="en-US" altLang="zh-CN" sz="2000" b="1" dirty="0">
              <a:latin typeface="微软雅黑" pitchFamily="34" charset="-122"/>
              <a:ea typeface="微软雅黑" pitchFamily="34" charset="-122"/>
            </a:endParaRPr>
          </a:p>
        </p:txBody>
      </p:sp>
      <p:sp>
        <p:nvSpPr>
          <p:cNvPr id="23" name="文本框 22">
            <a:extLst>
              <a:ext uri="{FF2B5EF4-FFF2-40B4-BE49-F238E27FC236}">
                <a16:creationId xmlns:a16="http://schemas.microsoft.com/office/drawing/2014/main" id="{6110F7F7-72CF-803B-BA5D-C7E75CD7B64A}"/>
              </a:ext>
            </a:extLst>
          </p:cNvPr>
          <p:cNvSpPr txBox="1"/>
          <p:nvPr/>
        </p:nvSpPr>
        <p:spPr>
          <a:xfrm>
            <a:off x="7235630" y="6116114"/>
            <a:ext cx="626875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乐山市城市规划管理技术管理规定（</a:t>
            </a:r>
            <a:r>
              <a:rPr lang="en-US" altLang="zh-CN" sz="2000" dirty="0">
                <a:latin typeface="微软雅黑" pitchFamily="34" charset="-122"/>
                <a:ea typeface="微软雅黑" pitchFamily="34" charset="-122"/>
              </a:rPr>
              <a:t>2019</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endParaRPr lang="zh-CN" altLang="en-US" sz="2000" dirty="0">
              <a:latin typeface="微软雅黑" pitchFamily="34" charset="-122"/>
              <a:ea typeface="微软雅黑" pitchFamily="34" charset="-122"/>
            </a:endParaRPr>
          </a:p>
        </p:txBody>
      </p:sp>
      <p:graphicFrame>
        <p:nvGraphicFramePr>
          <p:cNvPr id="27" name="表格 26">
            <a:extLst>
              <a:ext uri="{FF2B5EF4-FFF2-40B4-BE49-F238E27FC236}">
                <a16:creationId xmlns:a16="http://schemas.microsoft.com/office/drawing/2014/main" id="{E2EB5335-96A0-5500-028C-66303D233B84}"/>
              </a:ext>
            </a:extLst>
          </p:cNvPr>
          <p:cNvGraphicFramePr>
            <a:graphicFrameLocks noGrp="1"/>
          </p:cNvGraphicFramePr>
          <p:nvPr>
            <p:extLst>
              <p:ext uri="{D42A27DB-BD31-4B8C-83A1-F6EECF244321}">
                <p14:modId xmlns:p14="http://schemas.microsoft.com/office/powerpoint/2010/main" val="3216201417"/>
              </p:ext>
            </p:extLst>
          </p:nvPr>
        </p:nvGraphicFramePr>
        <p:xfrm>
          <a:off x="322263" y="3182103"/>
          <a:ext cx="14474824" cy="1611394"/>
        </p:xfrm>
        <a:graphic>
          <a:graphicData uri="http://schemas.openxmlformats.org/drawingml/2006/table">
            <a:tbl>
              <a:tblPr firstRow="1" firstCol="1" bandRow="1">
                <a:tableStyleId>{5C22544A-7EE6-4342-B048-85BDC9FD1C3A}</a:tableStyleId>
              </a:tblPr>
              <a:tblGrid>
                <a:gridCol w="2318755">
                  <a:extLst>
                    <a:ext uri="{9D8B030D-6E8A-4147-A177-3AD203B41FA5}">
                      <a16:colId xmlns:a16="http://schemas.microsoft.com/office/drawing/2014/main" val="1720042943"/>
                    </a:ext>
                  </a:extLst>
                </a:gridCol>
                <a:gridCol w="1930364">
                  <a:extLst>
                    <a:ext uri="{9D8B030D-6E8A-4147-A177-3AD203B41FA5}">
                      <a16:colId xmlns:a16="http://schemas.microsoft.com/office/drawing/2014/main" val="711401837"/>
                    </a:ext>
                  </a:extLst>
                </a:gridCol>
                <a:gridCol w="1252128">
                  <a:extLst>
                    <a:ext uri="{9D8B030D-6E8A-4147-A177-3AD203B41FA5}">
                      <a16:colId xmlns:a16="http://schemas.microsoft.com/office/drawing/2014/main" val="3662655838"/>
                    </a:ext>
                  </a:extLst>
                </a:gridCol>
                <a:gridCol w="1831817">
                  <a:extLst>
                    <a:ext uri="{9D8B030D-6E8A-4147-A177-3AD203B41FA5}">
                      <a16:colId xmlns:a16="http://schemas.microsoft.com/office/drawing/2014/main" val="2194951302"/>
                    </a:ext>
                  </a:extLst>
                </a:gridCol>
                <a:gridCol w="1785440">
                  <a:extLst>
                    <a:ext uri="{9D8B030D-6E8A-4147-A177-3AD203B41FA5}">
                      <a16:colId xmlns:a16="http://schemas.microsoft.com/office/drawing/2014/main" val="1668170357"/>
                    </a:ext>
                  </a:extLst>
                </a:gridCol>
                <a:gridCol w="1785440">
                  <a:extLst>
                    <a:ext uri="{9D8B030D-6E8A-4147-A177-3AD203B41FA5}">
                      <a16:colId xmlns:a16="http://schemas.microsoft.com/office/drawing/2014/main" val="2589231998"/>
                    </a:ext>
                  </a:extLst>
                </a:gridCol>
                <a:gridCol w="1785440">
                  <a:extLst>
                    <a:ext uri="{9D8B030D-6E8A-4147-A177-3AD203B41FA5}">
                      <a16:colId xmlns:a16="http://schemas.microsoft.com/office/drawing/2014/main" val="3920237445"/>
                    </a:ext>
                  </a:extLst>
                </a:gridCol>
                <a:gridCol w="1785440">
                  <a:extLst>
                    <a:ext uri="{9D8B030D-6E8A-4147-A177-3AD203B41FA5}">
                      <a16:colId xmlns:a16="http://schemas.microsoft.com/office/drawing/2014/main" val="1954707632"/>
                    </a:ext>
                  </a:extLst>
                </a:gridCol>
              </a:tblGrid>
              <a:tr h="805697">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用地类型</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面积（㎡）</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容积率</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建筑密度</a:t>
                      </a:r>
                      <a:endParaRPr lang="en-US" altLang="zh-CN" sz="1800" u="none" strike="noStrike" dirty="0">
                        <a:effectLst/>
                        <a:latin typeface="微软雅黑" panose="020B0503020204020204" pitchFamily="34" charset="-122"/>
                        <a:ea typeface="微软雅黑" panose="020B0503020204020204" pitchFamily="34" charset="-122"/>
                      </a:endParaRPr>
                    </a:p>
                    <a:p>
                      <a:pPr algn="ctr" fontAlgn="ctr"/>
                      <a:r>
                        <a:rPr lang="zh-CN" altLang="en-US" sz="1800" u="none" strike="noStrike" dirty="0">
                          <a:effectLst/>
                          <a:latin typeface="微软雅黑" panose="020B0503020204020204" pitchFamily="34" charset="-122"/>
                          <a:ea typeface="微软雅黑" panose="020B0503020204020204" pitchFamily="34" charset="-122"/>
                        </a:rPr>
                        <a:t>（</a:t>
                      </a:r>
                      <a:r>
                        <a:rPr lang="en-US" altLang="zh-CN" sz="1800" u="none" strike="noStrike" dirty="0">
                          <a:effectLst/>
                          <a:latin typeface="微软雅黑" panose="020B0503020204020204" pitchFamily="34" charset="-122"/>
                          <a:ea typeface="微软雅黑" panose="020B0503020204020204" pitchFamily="34" charset="-122"/>
                        </a:rPr>
                        <a:t>%</a:t>
                      </a:r>
                      <a:r>
                        <a:rPr lang="zh-CN" altLang="en-US" sz="1800" u="none" strike="noStrike" dirty="0">
                          <a:effectLst/>
                          <a:latin typeface="微软雅黑" panose="020B0503020204020204" pitchFamily="34" charset="-122"/>
                          <a:ea typeface="微软雅黑" panose="020B0503020204020204" pitchFamily="34" charset="-122"/>
                        </a:rPr>
                        <a:t>）</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marL="0" algn="ctr" defTabSz="142494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绿地率（</a:t>
                      </a:r>
                      <a:r>
                        <a:rPr lang="en-US" altLang="zh-CN"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a:t>
                      </a:r>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a:t>
                      </a:r>
                    </a:p>
                  </a:txBody>
                  <a:tcPr marL="9525" marR="9525" marT="9525" marB="0" anchor="ctr"/>
                </a:tc>
                <a:tc>
                  <a:txBody>
                    <a:bodyPr/>
                    <a:lstStyle/>
                    <a:p>
                      <a:pPr marL="0" algn="ctr" defTabSz="142494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建筑高度（</a:t>
                      </a:r>
                      <a:r>
                        <a:rPr lang="en-US" altLang="zh-CN"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m</a:t>
                      </a:r>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a:t>
                      </a:r>
                    </a:p>
                  </a:txBody>
                  <a:tcPr marL="9525" marR="9525" marT="9525" marB="0" anchor="ctr"/>
                </a:tc>
                <a:tc>
                  <a:txBody>
                    <a:bodyPr/>
                    <a:lstStyle/>
                    <a:p>
                      <a:pPr marL="0" algn="ctr" defTabSz="142494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配套设施</a:t>
                      </a:r>
                    </a:p>
                  </a:txBody>
                  <a:tcPr marL="9525" marR="9525" marT="9525" marB="0" anchor="ctr"/>
                </a:tc>
                <a:tc>
                  <a:txBody>
                    <a:bodyPr/>
                    <a:lstStyle/>
                    <a:p>
                      <a:pPr marL="0" algn="ctr" defTabSz="1424940" rtl="0" eaLnBrk="1" fontAlgn="ctr" latinLnBrk="0" hangingPunct="1"/>
                      <a:r>
                        <a:rPr lang="zh-CN" altLang="en-US" sz="1800" b="1" u="none" strike="noStrike" kern="1200" dirty="0">
                          <a:solidFill>
                            <a:schemeClr val="lt1"/>
                          </a:solidFill>
                          <a:effectLst/>
                          <a:latin typeface="微软雅黑" panose="020B0503020204020204" pitchFamily="34" charset="-122"/>
                          <a:ea typeface="微软雅黑" panose="020B0503020204020204" pitchFamily="34" charset="-122"/>
                          <a:cs typeface="+mn-cs"/>
                        </a:rPr>
                        <a:t>备注</a:t>
                      </a:r>
                    </a:p>
                  </a:txBody>
                  <a:tcPr marL="9525" marR="9525" marT="9525" marB="0" anchor="ctr"/>
                </a:tc>
                <a:extLst>
                  <a:ext uri="{0D108BD9-81ED-4DB2-BD59-A6C34878D82A}">
                    <a16:rowId xmlns:a16="http://schemas.microsoft.com/office/drawing/2014/main" val="562800156"/>
                  </a:ext>
                </a:extLst>
              </a:tr>
              <a:tr h="805697">
                <a:tc>
                  <a:txBody>
                    <a:bodyPr/>
                    <a:lstStyle/>
                    <a:p>
                      <a:pPr algn="ctr" fontAlgn="ctr"/>
                      <a:r>
                        <a:rPr lang="zh-CN" altLang="en-US" sz="1800" u="none" strike="noStrike">
                          <a:effectLst/>
                          <a:latin typeface="微软雅黑" panose="020B0503020204020204" pitchFamily="34" charset="-122"/>
                          <a:ea typeface="微软雅黑" panose="020B0503020204020204" pitchFamily="34" charset="-122"/>
                        </a:rPr>
                        <a:t>中小学用地</a:t>
                      </a:r>
                      <a:endParaRPr lang="zh-CN" altLang="en-US"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en-US" altLang="zh-CN" sz="1800" u="none" strike="noStrike" dirty="0">
                          <a:effectLst/>
                          <a:latin typeface="微软雅黑" panose="020B0503020204020204" pitchFamily="34" charset="-122"/>
                          <a:ea typeface="微软雅黑" panose="020B0503020204020204" pitchFamily="34" charset="-122"/>
                        </a:rPr>
                        <a:t>22019.92</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a:t>
                      </a:r>
                      <a:r>
                        <a:rPr lang="en-US" altLang="zh-CN" sz="1800" u="none" strike="noStrike" dirty="0">
                          <a:effectLst/>
                          <a:latin typeface="微软雅黑" panose="020B0503020204020204" pitchFamily="34" charset="-122"/>
                          <a:ea typeface="微软雅黑" panose="020B0503020204020204" pitchFamily="34" charset="-122"/>
                        </a:rPr>
                        <a:t>1.5</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a:t>
                      </a:r>
                      <a:r>
                        <a:rPr lang="en-US" altLang="zh-CN" sz="1800" u="none" strike="noStrike" dirty="0">
                          <a:effectLst/>
                          <a:latin typeface="微软雅黑" panose="020B0503020204020204" pitchFamily="34" charset="-122"/>
                          <a:ea typeface="微软雅黑" panose="020B0503020204020204" pitchFamily="34" charset="-122"/>
                        </a:rPr>
                        <a:t>30%</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u="none" strike="noStrike" dirty="0">
                          <a:effectLst/>
                          <a:latin typeface="微软雅黑" panose="020B0503020204020204" pitchFamily="34" charset="-122"/>
                          <a:ea typeface="微软雅黑" panose="020B0503020204020204" pitchFamily="34" charset="-122"/>
                        </a:rPr>
                        <a:t>≥</a:t>
                      </a:r>
                      <a:r>
                        <a:rPr lang="en-US" altLang="zh-CN" sz="1800" u="none" strike="noStrike" dirty="0">
                          <a:effectLst/>
                          <a:latin typeface="微软雅黑" panose="020B0503020204020204" pitchFamily="34" charset="-122"/>
                          <a:ea typeface="微软雅黑" panose="020B0503020204020204" pitchFamily="34" charset="-122"/>
                        </a:rPr>
                        <a:t>30</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a:t>
                      </a: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21</a:t>
                      </a:r>
                    </a:p>
                  </a:txBody>
                  <a:tcPr marL="9525" marR="9525" marT="9525" marB="0" anchor="ctr"/>
                </a:tc>
                <a:tc>
                  <a:txBody>
                    <a:bodyPr/>
                    <a:lstStyle/>
                    <a:p>
                      <a:pPr algn="ctr" fontAlgn="ct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小型污水处理站</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可比容积率不超过</a:t>
                      </a:r>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0.8</a:t>
                      </a:r>
                    </a:p>
                  </a:txBody>
                  <a:tcPr marL="9525" marR="9525" marT="9525" marB="0" anchor="ctr"/>
                </a:tc>
                <a:extLst>
                  <a:ext uri="{0D108BD9-81ED-4DB2-BD59-A6C34878D82A}">
                    <a16:rowId xmlns:a16="http://schemas.microsoft.com/office/drawing/2014/main" val="3365255908"/>
                  </a:ext>
                </a:extLst>
              </a:tr>
            </a:tbl>
          </a:graphicData>
        </a:graphic>
      </p:graphicFrame>
      <p:pic>
        <p:nvPicPr>
          <p:cNvPr id="10" name="图片 9">
            <a:extLst>
              <a:ext uri="{FF2B5EF4-FFF2-40B4-BE49-F238E27FC236}">
                <a16:creationId xmlns:a16="http://schemas.microsoft.com/office/drawing/2014/main" id="{8146981B-879E-1363-F3A5-60EB7FDCA2D5}"/>
              </a:ext>
            </a:extLst>
          </p:cNvPr>
          <p:cNvPicPr>
            <a:picLocks noChangeAspect="1"/>
          </p:cNvPicPr>
          <p:nvPr/>
        </p:nvPicPr>
        <p:blipFill>
          <a:blip r:embed="rId2"/>
          <a:stretch>
            <a:fillRect/>
          </a:stretch>
        </p:blipFill>
        <p:spPr>
          <a:xfrm>
            <a:off x="7397304" y="6704012"/>
            <a:ext cx="7399784" cy="976705"/>
          </a:xfrm>
          <a:prstGeom prst="rect">
            <a:avLst/>
          </a:prstGeom>
        </p:spPr>
      </p:pic>
      <p:sp>
        <p:nvSpPr>
          <p:cNvPr id="16" name="文本框 15">
            <a:extLst>
              <a:ext uri="{FF2B5EF4-FFF2-40B4-BE49-F238E27FC236}">
                <a16:creationId xmlns:a16="http://schemas.microsoft.com/office/drawing/2014/main" id="{F9F1C4AF-1480-C009-07C6-FC69D6F45B5F}"/>
              </a:ext>
            </a:extLst>
          </p:cNvPr>
          <p:cNvSpPr txBox="1"/>
          <p:nvPr/>
        </p:nvSpPr>
        <p:spPr>
          <a:xfrm>
            <a:off x="0" y="6057581"/>
            <a:ext cx="626875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四川省义务教育学校办学条件基本标准（试行）</a:t>
            </a:r>
            <a:r>
              <a:rPr lang="en-US" altLang="zh-CN" sz="2000" dirty="0">
                <a:latin typeface="微软雅黑" pitchFamily="34" charset="-122"/>
                <a:ea typeface="微软雅黑" pitchFamily="34" charset="-122"/>
              </a:rPr>
              <a:t>》</a:t>
            </a:r>
            <a:endParaRPr lang="zh-CN" altLang="en-US" sz="2000" dirty="0">
              <a:latin typeface="微软雅黑" pitchFamily="34" charset="-122"/>
              <a:ea typeface="微软雅黑" pitchFamily="34" charset="-122"/>
            </a:endParaRPr>
          </a:p>
        </p:txBody>
      </p:sp>
      <p:pic>
        <p:nvPicPr>
          <p:cNvPr id="12" name="图片 11">
            <a:extLst>
              <a:ext uri="{FF2B5EF4-FFF2-40B4-BE49-F238E27FC236}">
                <a16:creationId xmlns:a16="http://schemas.microsoft.com/office/drawing/2014/main" id="{EE9B1880-03DC-3129-03F3-339896330223}"/>
              </a:ext>
            </a:extLst>
          </p:cNvPr>
          <p:cNvPicPr>
            <a:picLocks noChangeAspect="1"/>
          </p:cNvPicPr>
          <p:nvPr/>
        </p:nvPicPr>
        <p:blipFill rotWithShape="1">
          <a:blip r:embed="rId3"/>
          <a:srcRect l="5657"/>
          <a:stretch/>
        </p:blipFill>
        <p:spPr>
          <a:xfrm>
            <a:off x="322262" y="6619910"/>
            <a:ext cx="7237413" cy="3438489"/>
          </a:xfrm>
          <a:prstGeom prst="rect">
            <a:avLst/>
          </a:prstGeom>
        </p:spPr>
      </p:pic>
    </p:spTree>
    <p:extLst>
      <p:ext uri="{BB962C8B-B14F-4D97-AF65-F5344CB8AC3E}">
        <p14:creationId xmlns:p14="http://schemas.microsoft.com/office/powerpoint/2010/main" val="448503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3F5338EE-65D6-29A7-4BDF-CCF454B5A1ED}"/>
              </a:ext>
            </a:extLst>
          </p:cNvPr>
          <p:cNvGrpSpPr/>
          <p:nvPr/>
        </p:nvGrpSpPr>
        <p:grpSpPr>
          <a:xfrm>
            <a:off x="7392306" y="5576068"/>
            <a:ext cx="7049408" cy="4690567"/>
            <a:chOff x="7345590" y="5362986"/>
            <a:chExt cx="4831896" cy="3215069"/>
          </a:xfrm>
        </p:grpSpPr>
        <p:pic>
          <p:nvPicPr>
            <p:cNvPr id="19" name="图片 18">
              <a:extLst>
                <a:ext uri="{FF2B5EF4-FFF2-40B4-BE49-F238E27FC236}">
                  <a16:creationId xmlns:a16="http://schemas.microsoft.com/office/drawing/2014/main" id="{4547948B-34F9-A611-82B4-2DA963491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5590" y="5362986"/>
              <a:ext cx="4831896" cy="3215069"/>
            </a:xfrm>
            <a:prstGeom prst="rect">
              <a:avLst/>
            </a:prstGeom>
          </p:spPr>
        </p:pic>
        <p:sp>
          <p:nvSpPr>
            <p:cNvPr id="21" name="对话气泡: 矩形 20">
              <a:extLst>
                <a:ext uri="{FF2B5EF4-FFF2-40B4-BE49-F238E27FC236}">
                  <a16:creationId xmlns:a16="http://schemas.microsoft.com/office/drawing/2014/main" id="{4B28F794-474F-CC58-3208-B136C7F2125B}"/>
                </a:ext>
              </a:extLst>
            </p:cNvPr>
            <p:cNvSpPr/>
            <p:nvPr/>
          </p:nvSpPr>
          <p:spPr>
            <a:xfrm>
              <a:off x="7950630" y="6019378"/>
              <a:ext cx="1143169" cy="372011"/>
            </a:xfrm>
            <a:prstGeom prst="wedgeRectCallout">
              <a:avLst>
                <a:gd name="adj1" fmla="val -22031"/>
                <a:gd name="adj2" fmla="val 92661"/>
              </a:avLst>
            </a:prstGeom>
            <a:solidFill>
              <a:schemeClr val="bg1">
                <a:alpha val="87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0984"/>
                  </a:solidFill>
                </a:rPr>
                <a:t>项目选址</a:t>
              </a:r>
            </a:p>
          </p:txBody>
        </p:sp>
        <p:sp>
          <p:nvSpPr>
            <p:cNvPr id="24" name="任意多边形: 形状 23">
              <a:extLst>
                <a:ext uri="{FF2B5EF4-FFF2-40B4-BE49-F238E27FC236}">
                  <a16:creationId xmlns:a16="http://schemas.microsoft.com/office/drawing/2014/main" id="{672B7341-BFF7-7ED2-C2AD-0F55086FD3B4}"/>
                </a:ext>
              </a:extLst>
            </p:cNvPr>
            <p:cNvSpPr/>
            <p:nvPr/>
          </p:nvSpPr>
          <p:spPr>
            <a:xfrm>
              <a:off x="8233873" y="6548756"/>
              <a:ext cx="45719" cy="72357"/>
            </a:xfrm>
            <a:custGeom>
              <a:avLst/>
              <a:gdLst>
                <a:gd name="connsiteX0" fmla="*/ 679450 w 1117600"/>
                <a:gd name="connsiteY0" fmla="*/ 25400 h 1790700"/>
                <a:gd name="connsiteX1" fmla="*/ 793750 w 1117600"/>
                <a:gd name="connsiteY1" fmla="*/ 88900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679450 w 1117600"/>
                <a:gd name="connsiteY0" fmla="*/ 25400 h 1790700"/>
                <a:gd name="connsiteX1" fmla="*/ 829151 w 1117600"/>
                <a:gd name="connsiteY1" fmla="*/ 112501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717801 w 1117600"/>
                <a:gd name="connsiteY0" fmla="*/ 0 h 1815452"/>
                <a:gd name="connsiteX1" fmla="*/ 829151 w 1117600"/>
                <a:gd name="connsiteY1" fmla="*/ 137253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931903 w 1117600"/>
                <a:gd name="connsiteY2" fmla="*/ 129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47101"/>
                <a:gd name="connsiteY0" fmla="*/ 0 h 1815452"/>
                <a:gd name="connsiteX1" fmla="*/ 843902 w 1147101"/>
                <a:gd name="connsiteY1" fmla="*/ 116602 h 1815452"/>
                <a:gd name="connsiteX2" fmla="*/ 931903 w 1147101"/>
                <a:gd name="connsiteY2" fmla="*/ 12952 h 1815452"/>
                <a:gd name="connsiteX3" fmla="*/ 1147101 w 1147101"/>
                <a:gd name="connsiteY3" fmla="*/ 189151 h 1815452"/>
                <a:gd name="connsiteX4" fmla="*/ 831850 w 1147101"/>
                <a:gd name="connsiteY4" fmla="*/ 697852 h 1815452"/>
                <a:gd name="connsiteX5" fmla="*/ 831850 w 1147101"/>
                <a:gd name="connsiteY5" fmla="*/ 793102 h 1815452"/>
                <a:gd name="connsiteX6" fmla="*/ 774700 w 1147101"/>
                <a:gd name="connsiteY6" fmla="*/ 970902 h 1815452"/>
                <a:gd name="connsiteX7" fmla="*/ 685800 w 1147101"/>
                <a:gd name="connsiteY7" fmla="*/ 1129652 h 1815452"/>
                <a:gd name="connsiteX8" fmla="*/ 615950 w 1147101"/>
                <a:gd name="connsiteY8" fmla="*/ 1320152 h 1815452"/>
                <a:gd name="connsiteX9" fmla="*/ 584200 w 1147101"/>
                <a:gd name="connsiteY9" fmla="*/ 1459852 h 1815452"/>
                <a:gd name="connsiteX10" fmla="*/ 577850 w 1147101"/>
                <a:gd name="connsiteY10" fmla="*/ 1669402 h 1815452"/>
                <a:gd name="connsiteX11" fmla="*/ 577850 w 1147101"/>
                <a:gd name="connsiteY11" fmla="*/ 1707502 h 1815452"/>
                <a:gd name="connsiteX12" fmla="*/ 508000 w 1147101"/>
                <a:gd name="connsiteY12" fmla="*/ 1815452 h 1815452"/>
                <a:gd name="connsiteX13" fmla="*/ 0 w 1147101"/>
                <a:gd name="connsiteY13" fmla="*/ 1002652 h 1815452"/>
                <a:gd name="connsiteX14" fmla="*/ 717801 w 1147101"/>
                <a:gd name="connsiteY14" fmla="*/ 0 h 181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7101" h="1815452">
                  <a:moveTo>
                    <a:pt x="717801" y="0"/>
                  </a:moveTo>
                  <a:lnTo>
                    <a:pt x="843902" y="116602"/>
                  </a:lnTo>
                  <a:lnTo>
                    <a:pt x="931903" y="12952"/>
                  </a:lnTo>
                  <a:lnTo>
                    <a:pt x="1147101" y="189151"/>
                  </a:lnTo>
                  <a:lnTo>
                    <a:pt x="831850" y="697852"/>
                  </a:lnTo>
                  <a:lnTo>
                    <a:pt x="831850" y="793102"/>
                  </a:lnTo>
                  <a:lnTo>
                    <a:pt x="774700" y="970902"/>
                  </a:lnTo>
                  <a:lnTo>
                    <a:pt x="685800" y="1129652"/>
                  </a:lnTo>
                  <a:lnTo>
                    <a:pt x="615950" y="1320152"/>
                  </a:lnTo>
                  <a:lnTo>
                    <a:pt x="584200" y="1459852"/>
                  </a:lnTo>
                  <a:lnTo>
                    <a:pt x="577850" y="1669402"/>
                  </a:lnTo>
                  <a:lnTo>
                    <a:pt x="577850" y="1707502"/>
                  </a:lnTo>
                  <a:lnTo>
                    <a:pt x="508000" y="1815452"/>
                  </a:lnTo>
                  <a:lnTo>
                    <a:pt x="0" y="1002652"/>
                  </a:lnTo>
                  <a:lnTo>
                    <a:pt x="717801" y="0"/>
                  </a:lnTo>
                  <a:close/>
                </a:path>
              </a:pathLst>
            </a:custGeom>
            <a:solidFill>
              <a:srgbClr val="FF0000">
                <a:alpha val="6300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项目选址推荐方案及其符合性分析</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05</a:t>
            </a:r>
          </a:p>
        </p:txBody>
      </p:sp>
      <p:sp>
        <p:nvSpPr>
          <p:cNvPr id="7" name="文本框 6"/>
          <p:cNvSpPr txBox="1"/>
          <p:nvPr/>
        </p:nvSpPr>
        <p:spPr>
          <a:xfrm>
            <a:off x="6695395" y="1313604"/>
            <a:ext cx="7981950" cy="4047583"/>
          </a:xfrm>
          <a:prstGeom prst="rect">
            <a:avLst/>
          </a:prstGeom>
          <a:noFill/>
        </p:spPr>
        <p:txBody>
          <a:bodyPr wrap="square" rtlCol="0">
            <a:spAutoFit/>
          </a:bodyPr>
          <a:lstStyle/>
          <a:p>
            <a:pPr marL="285750" indent="-285750" algn="l" eaLnBrk="1" hangingPunct="1">
              <a:lnSpc>
                <a:spcPct val="150000"/>
              </a:lnSpc>
              <a:buFont typeface="Wingdings" panose="05000000000000000000" pitchFamily="2" charset="2"/>
              <a:buChar char="Ø"/>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建设项目与总规三区三线的空间关系</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indent="356870" algn="just">
              <a:lnSpc>
                <a:spcPct val="13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项目拟选址范围位于</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乐山市城市总体规划（</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2011-2030</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(2017</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版</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确定的生态空间范围内。依据总体规划文本 “</a:t>
            </a:r>
            <a:r>
              <a:rPr lang="zh-CN" altLang="en-US" sz="1800" i="1" u="sng" kern="100" dirty="0">
                <a:solidFill>
                  <a:srgbClr val="000000"/>
                </a:solidFill>
                <a:effectLst/>
                <a:latin typeface="Calibri" panose="020F0502020204030204" pitchFamily="34" charset="0"/>
                <a:ea typeface="黑体" panose="02010609060101010101" pitchFamily="49" charset="-122"/>
                <a:cs typeface="Times New Roman" panose="02020603050405020304" pitchFamily="18" charset="0"/>
              </a:rPr>
              <a:t>依据风景名胜区、自然保护区、森林公园、饮用水水源地保护等法规和规划，以及生态保护红线管控要求执行，其总体要求：保护性质不改变、生态功能不降低、空间面积不减少。</a:t>
            </a:r>
            <a:r>
              <a:rPr lang="en-US" altLang="zh-CN" sz="1800" b="1" i="1" u="sng" kern="100" dirty="0">
                <a:latin typeface="Calibri" panose="020F0502020204030204" pitchFamily="34" charset="0"/>
                <a:ea typeface="宋体" panose="02010600030101010101" pitchFamily="2" charset="-122"/>
                <a:cs typeface="Times New Roman" panose="02020603050405020304" pitchFamily="18" charset="0"/>
              </a:rPr>
              <a:t>”</a:t>
            </a:r>
            <a:endParaRPr lang="en-US" altLang="zh-CN" sz="2000" i="1" dirty="0">
              <a:solidFill>
                <a:srgbClr val="000000"/>
              </a:solidFill>
              <a:effectLst/>
              <a:ea typeface="黑体" panose="02010609060101010101" pitchFamily="49" charset="-122"/>
              <a:cs typeface="Times New Roman" panose="02020603050405020304" pitchFamily="18" charset="0"/>
            </a:endParaRPr>
          </a:p>
          <a:p>
            <a:pPr indent="457200">
              <a:lnSpc>
                <a:spcPct val="150000"/>
              </a:lnSpc>
            </a:pPr>
            <a:r>
              <a:rPr lang="zh-CN" altLang="en-US" sz="1800" dirty="0">
                <a:solidFill>
                  <a:schemeClr val="tx1">
                    <a:lumMod val="85000"/>
                    <a:lumOff val="15000"/>
                  </a:schemeClr>
                </a:solidFill>
                <a:latin typeface="微软雅黑" panose="020B0503020204020204" pitchFamily="34" charset="-122"/>
                <a:ea typeface="微软雅黑" panose="020B0503020204020204" pitchFamily="34" charset="-122"/>
              </a:rPr>
              <a:t>本次选址位置不涉及风景名胜区、自然保护区、森林公园、饮用水水源地和生态保护红线等生态空间核心要素，且本项目属于公共服务设施的提升和完善，不属于高强度开发项目，因此本次调整对于生态空间的影响较小</a:t>
            </a:r>
            <a:r>
              <a:rPr lang="zh-CN" altLang="en-US" sz="1800" dirty="0">
                <a:solidFill>
                  <a:schemeClr val="bg2">
                    <a:lumMod val="10000"/>
                  </a:schemeClr>
                </a:solidFill>
                <a:latin typeface="微软雅黑" panose="020B0503020204020204" pitchFamily="34" charset="-122"/>
                <a:ea typeface="微软雅黑" panose="020B0503020204020204" pitchFamily="34" charset="-122"/>
              </a:rPr>
              <a:t>。</a:t>
            </a:r>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建议将本项目纳入正在编制的沙湾区国土空间规划统筹考虑。</a:t>
            </a: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3" y="778314"/>
            <a:ext cx="10577002"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5.2</a:t>
            </a:r>
            <a:r>
              <a:rPr lang="zh-CN" altLang="en-US" sz="2000" dirty="0">
                <a:latin typeface="微软雅黑" pitchFamily="34" charset="-122"/>
                <a:ea typeface="微软雅黑" pitchFamily="34" charset="-122"/>
              </a:rPr>
              <a:t>项目选址方案与</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乐山市城市总体规划（</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2011-2030</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2017</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版）</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latin typeface="微软雅黑" pitchFamily="34" charset="-122"/>
                <a:ea typeface="微软雅黑" pitchFamily="34" charset="-122"/>
              </a:rPr>
              <a:t>的关系</a:t>
            </a:r>
            <a:endParaRPr lang="en-US" altLang="zh-CN" sz="2000" dirty="0">
              <a:latin typeface="微软雅黑" pitchFamily="34" charset="-122"/>
              <a:ea typeface="微软雅黑" pitchFamily="34" charset="-122"/>
            </a:endParaRPr>
          </a:p>
        </p:txBody>
      </p:sp>
      <p:pic>
        <p:nvPicPr>
          <p:cNvPr id="10" name="图片 9">
            <a:extLst>
              <a:ext uri="{FF2B5EF4-FFF2-40B4-BE49-F238E27FC236}">
                <a16:creationId xmlns:a16="http://schemas.microsoft.com/office/drawing/2014/main" id="{69887DE8-D6FE-09F2-DDD7-DD8771ABCB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263" y="1284692"/>
            <a:ext cx="6361872" cy="8994371"/>
          </a:xfrm>
          <a:prstGeom prst="rect">
            <a:avLst/>
          </a:prstGeom>
        </p:spPr>
      </p:pic>
      <p:sp>
        <p:nvSpPr>
          <p:cNvPr id="16" name="椭圆 15">
            <a:extLst>
              <a:ext uri="{FF2B5EF4-FFF2-40B4-BE49-F238E27FC236}">
                <a16:creationId xmlns:a16="http://schemas.microsoft.com/office/drawing/2014/main" id="{7C514F02-AE00-C02E-F576-E5694E74A951}"/>
              </a:ext>
            </a:extLst>
          </p:cNvPr>
          <p:cNvSpPr/>
          <p:nvPr/>
        </p:nvSpPr>
        <p:spPr>
          <a:xfrm>
            <a:off x="2805113" y="6583360"/>
            <a:ext cx="323851" cy="323851"/>
          </a:xfrm>
          <a:prstGeom prst="ellipse">
            <a:avLst/>
          </a:prstGeom>
          <a:noFill/>
          <a:ln w="25400">
            <a:solidFill>
              <a:srgbClr val="FF0000"/>
            </a:solidFill>
            <a:prstDash val="sysDash"/>
          </a:ln>
          <a:effectLst>
            <a:glow rad="38100">
              <a:schemeClr val="bg1">
                <a:alpha val="8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a:extLst>
              <a:ext uri="{FF2B5EF4-FFF2-40B4-BE49-F238E27FC236}">
                <a16:creationId xmlns:a16="http://schemas.microsoft.com/office/drawing/2014/main" id="{91E362A5-96D2-632E-3A8B-1EFD542B5727}"/>
              </a:ext>
            </a:extLst>
          </p:cNvPr>
          <p:cNvCxnSpPr>
            <a:cxnSpLocks/>
          </p:cNvCxnSpPr>
          <p:nvPr/>
        </p:nvCxnSpPr>
        <p:spPr>
          <a:xfrm>
            <a:off x="3148013" y="6773621"/>
            <a:ext cx="4225244" cy="0"/>
          </a:xfrm>
          <a:prstGeom prst="line">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9" name="图片 28">
            <a:extLst>
              <a:ext uri="{FF2B5EF4-FFF2-40B4-BE49-F238E27FC236}">
                <a16:creationId xmlns:a16="http://schemas.microsoft.com/office/drawing/2014/main" id="{ABF5C0F7-297E-D63B-5BEA-BE997E4EA3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911" t="89137" r="72529" b="4084"/>
          <a:stretch/>
        </p:blipFill>
        <p:spPr>
          <a:xfrm>
            <a:off x="12177486" y="9063749"/>
            <a:ext cx="2786742" cy="1238552"/>
          </a:xfrm>
          <a:prstGeom prst="rect">
            <a:avLst/>
          </a:prstGeom>
        </p:spPr>
      </p:pic>
    </p:spTree>
    <p:extLst>
      <p:ext uri="{BB962C8B-B14F-4D97-AF65-F5344CB8AC3E}">
        <p14:creationId xmlns:p14="http://schemas.microsoft.com/office/powerpoint/2010/main" val="157030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CE3C9EB8-435F-4618-5BA1-B3A7EE154B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7424" y="4891828"/>
            <a:ext cx="4854576" cy="3230160"/>
          </a:xfrm>
          <a:prstGeom prst="rect">
            <a:avLst/>
          </a:prstGeom>
        </p:spPr>
      </p:pic>
      <p:pic>
        <p:nvPicPr>
          <p:cNvPr id="3" name="图片 2">
            <a:extLst>
              <a:ext uri="{FF2B5EF4-FFF2-40B4-BE49-F238E27FC236}">
                <a16:creationId xmlns:a16="http://schemas.microsoft.com/office/drawing/2014/main" id="{0F399C04-AA2C-D934-AD8E-A6392BECBA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263" y="1267813"/>
            <a:ext cx="6373811" cy="9011250"/>
          </a:xfrm>
          <a:prstGeom prst="rect">
            <a:avLst/>
          </a:prstGeom>
        </p:spPr>
      </p:pic>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项目选址推荐方案及其符合性分析</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05</a:t>
            </a:r>
          </a:p>
        </p:txBody>
      </p:sp>
      <p:sp>
        <p:nvSpPr>
          <p:cNvPr id="7" name="文本框 6"/>
          <p:cNvSpPr txBox="1"/>
          <p:nvPr/>
        </p:nvSpPr>
        <p:spPr>
          <a:xfrm>
            <a:off x="6815138" y="1204913"/>
            <a:ext cx="7981950" cy="2807948"/>
          </a:xfrm>
          <a:prstGeom prst="rect">
            <a:avLst/>
          </a:prstGeom>
          <a:noFill/>
        </p:spPr>
        <p:txBody>
          <a:bodyPr wrap="square" rtlCol="0">
            <a:spAutoFit/>
          </a:bodyPr>
          <a:lstStyle/>
          <a:p>
            <a:pPr marL="285750" indent="-285750" algn="l" eaLnBrk="1" hangingPunct="1">
              <a:lnSpc>
                <a:spcPct val="150000"/>
              </a:lnSpc>
              <a:buFont typeface="Wingdings" panose="05000000000000000000" pitchFamily="2" charset="2"/>
              <a:buChar char="Ø"/>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建设项目与城镇空间管制的空间关系</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indent="457200" algn="l" eaLnBrk="1" hangingPunct="1">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该项目选址位于城市规划区范围内，空间管制要求按</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乐山市城市总体规划（</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2011-2030</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2017</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版）</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确定的城市规划区四区划定管控。项目拟选址范围涉及规划区“四区”划定中的限建区，不涉及禁建区。</a:t>
            </a:r>
          </a:p>
          <a:p>
            <a:pPr indent="457200" algn="l" eaLnBrk="1" hangingPunct="1">
              <a:lnSpc>
                <a:spcPct val="150000"/>
              </a:lnSpc>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建议将本项目纳入正在编制的沙湾区国土空间规划统筹考虑</a:t>
            </a:r>
            <a:r>
              <a:rPr lang="en-US" altLang="zh-CN" sz="2000" dirty="0">
                <a:solidFill>
                  <a:schemeClr val="tx1">
                    <a:lumMod val="95000"/>
                    <a:lumOff val="5000"/>
                  </a:schemeClr>
                </a:solidFill>
                <a:latin typeface="微软雅黑" panose="020B0503020204020204" pitchFamily="34" charset="-122"/>
                <a:ea typeface="微软雅黑" panose="020B0503020204020204" pitchFamily="34" charset="-122"/>
              </a:rPr>
              <a:t>.</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3" y="778314"/>
            <a:ext cx="10577002"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5.2</a:t>
            </a:r>
            <a:r>
              <a:rPr lang="zh-CN" altLang="en-US" sz="2000" dirty="0">
                <a:latin typeface="微软雅黑" pitchFamily="34" charset="-122"/>
                <a:ea typeface="微软雅黑" pitchFamily="34" charset="-122"/>
              </a:rPr>
              <a:t>项目选址方案与</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乐山市城市总体规划（</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2011-2030</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2017</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版）</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latin typeface="微软雅黑" pitchFamily="34" charset="-122"/>
                <a:ea typeface="微软雅黑" pitchFamily="34" charset="-122"/>
              </a:rPr>
              <a:t>的关系</a:t>
            </a:r>
            <a:endParaRPr lang="en-US" altLang="zh-CN" sz="2000" dirty="0">
              <a:latin typeface="微软雅黑" pitchFamily="34" charset="-122"/>
              <a:ea typeface="微软雅黑" pitchFamily="34" charset="-122"/>
            </a:endParaRPr>
          </a:p>
        </p:txBody>
      </p:sp>
      <p:sp>
        <p:nvSpPr>
          <p:cNvPr id="14" name="对话气泡: 矩形 13">
            <a:extLst>
              <a:ext uri="{FF2B5EF4-FFF2-40B4-BE49-F238E27FC236}">
                <a16:creationId xmlns:a16="http://schemas.microsoft.com/office/drawing/2014/main" id="{B8F9B8C7-A35E-C1C6-8B75-2815C547A2CE}"/>
              </a:ext>
            </a:extLst>
          </p:cNvPr>
          <p:cNvSpPr/>
          <p:nvPr/>
        </p:nvSpPr>
        <p:spPr>
          <a:xfrm>
            <a:off x="7950630" y="5583949"/>
            <a:ext cx="1143169" cy="372011"/>
          </a:xfrm>
          <a:prstGeom prst="wedgeRectCallout">
            <a:avLst>
              <a:gd name="adj1" fmla="val -22031"/>
              <a:gd name="adj2" fmla="val 92661"/>
            </a:avLst>
          </a:prstGeom>
          <a:solidFill>
            <a:schemeClr val="bg1">
              <a:alpha val="87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a:solidFill>
                  <a:srgbClr val="FF0984"/>
                </a:solidFill>
              </a:rPr>
              <a:t>项目选址</a:t>
            </a:r>
          </a:p>
        </p:txBody>
      </p:sp>
      <p:sp>
        <p:nvSpPr>
          <p:cNvPr id="16" name="椭圆 15">
            <a:extLst>
              <a:ext uri="{FF2B5EF4-FFF2-40B4-BE49-F238E27FC236}">
                <a16:creationId xmlns:a16="http://schemas.microsoft.com/office/drawing/2014/main" id="{7C514F02-AE00-C02E-F576-E5694E74A951}"/>
              </a:ext>
            </a:extLst>
          </p:cNvPr>
          <p:cNvSpPr/>
          <p:nvPr/>
        </p:nvSpPr>
        <p:spPr>
          <a:xfrm>
            <a:off x="2750979" y="6577487"/>
            <a:ext cx="323851" cy="323851"/>
          </a:xfrm>
          <a:prstGeom prst="ellipse">
            <a:avLst/>
          </a:prstGeom>
          <a:noFill/>
          <a:ln w="25400">
            <a:solidFill>
              <a:srgbClr val="FF0000"/>
            </a:solidFill>
            <a:prstDash val="sysDash"/>
          </a:ln>
          <a:effectLst>
            <a:glow rad="38100">
              <a:schemeClr val="bg1">
                <a:alpha val="8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a:extLst>
              <a:ext uri="{FF2B5EF4-FFF2-40B4-BE49-F238E27FC236}">
                <a16:creationId xmlns:a16="http://schemas.microsoft.com/office/drawing/2014/main" id="{91E362A5-96D2-632E-3A8B-1EFD542B5727}"/>
              </a:ext>
            </a:extLst>
          </p:cNvPr>
          <p:cNvCxnSpPr>
            <a:cxnSpLocks/>
          </p:cNvCxnSpPr>
          <p:nvPr/>
        </p:nvCxnSpPr>
        <p:spPr>
          <a:xfrm>
            <a:off x="3062712" y="6773621"/>
            <a:ext cx="4271538" cy="0"/>
          </a:xfrm>
          <a:prstGeom prst="line">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任意多边形: 形状 26">
            <a:extLst>
              <a:ext uri="{FF2B5EF4-FFF2-40B4-BE49-F238E27FC236}">
                <a16:creationId xmlns:a16="http://schemas.microsoft.com/office/drawing/2014/main" id="{5C1FFA19-DE6C-3655-884A-90FB7ED4890A}"/>
              </a:ext>
            </a:extLst>
          </p:cNvPr>
          <p:cNvSpPr/>
          <p:nvPr/>
        </p:nvSpPr>
        <p:spPr>
          <a:xfrm>
            <a:off x="8233873" y="6113327"/>
            <a:ext cx="45719" cy="72357"/>
          </a:xfrm>
          <a:custGeom>
            <a:avLst/>
            <a:gdLst>
              <a:gd name="connsiteX0" fmla="*/ 679450 w 1117600"/>
              <a:gd name="connsiteY0" fmla="*/ 25400 h 1790700"/>
              <a:gd name="connsiteX1" fmla="*/ 793750 w 1117600"/>
              <a:gd name="connsiteY1" fmla="*/ 88900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679450 w 1117600"/>
              <a:gd name="connsiteY0" fmla="*/ 25400 h 1790700"/>
              <a:gd name="connsiteX1" fmla="*/ 829151 w 1117600"/>
              <a:gd name="connsiteY1" fmla="*/ 112501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717801 w 1117600"/>
              <a:gd name="connsiteY0" fmla="*/ 0 h 1815452"/>
              <a:gd name="connsiteX1" fmla="*/ 829151 w 1117600"/>
              <a:gd name="connsiteY1" fmla="*/ 137253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931903 w 1117600"/>
              <a:gd name="connsiteY2" fmla="*/ 129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47101"/>
              <a:gd name="connsiteY0" fmla="*/ 0 h 1815452"/>
              <a:gd name="connsiteX1" fmla="*/ 843902 w 1147101"/>
              <a:gd name="connsiteY1" fmla="*/ 116602 h 1815452"/>
              <a:gd name="connsiteX2" fmla="*/ 931903 w 1147101"/>
              <a:gd name="connsiteY2" fmla="*/ 12952 h 1815452"/>
              <a:gd name="connsiteX3" fmla="*/ 1147101 w 1147101"/>
              <a:gd name="connsiteY3" fmla="*/ 189151 h 1815452"/>
              <a:gd name="connsiteX4" fmla="*/ 831850 w 1147101"/>
              <a:gd name="connsiteY4" fmla="*/ 697852 h 1815452"/>
              <a:gd name="connsiteX5" fmla="*/ 831850 w 1147101"/>
              <a:gd name="connsiteY5" fmla="*/ 793102 h 1815452"/>
              <a:gd name="connsiteX6" fmla="*/ 774700 w 1147101"/>
              <a:gd name="connsiteY6" fmla="*/ 970902 h 1815452"/>
              <a:gd name="connsiteX7" fmla="*/ 685800 w 1147101"/>
              <a:gd name="connsiteY7" fmla="*/ 1129652 h 1815452"/>
              <a:gd name="connsiteX8" fmla="*/ 615950 w 1147101"/>
              <a:gd name="connsiteY8" fmla="*/ 1320152 h 1815452"/>
              <a:gd name="connsiteX9" fmla="*/ 584200 w 1147101"/>
              <a:gd name="connsiteY9" fmla="*/ 1459852 h 1815452"/>
              <a:gd name="connsiteX10" fmla="*/ 577850 w 1147101"/>
              <a:gd name="connsiteY10" fmla="*/ 1669402 h 1815452"/>
              <a:gd name="connsiteX11" fmla="*/ 577850 w 1147101"/>
              <a:gd name="connsiteY11" fmla="*/ 1707502 h 1815452"/>
              <a:gd name="connsiteX12" fmla="*/ 508000 w 1147101"/>
              <a:gd name="connsiteY12" fmla="*/ 1815452 h 1815452"/>
              <a:gd name="connsiteX13" fmla="*/ 0 w 1147101"/>
              <a:gd name="connsiteY13" fmla="*/ 1002652 h 1815452"/>
              <a:gd name="connsiteX14" fmla="*/ 717801 w 1147101"/>
              <a:gd name="connsiteY14" fmla="*/ 0 h 181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7101" h="1815452">
                <a:moveTo>
                  <a:pt x="717801" y="0"/>
                </a:moveTo>
                <a:lnTo>
                  <a:pt x="843902" y="116602"/>
                </a:lnTo>
                <a:lnTo>
                  <a:pt x="931903" y="12952"/>
                </a:lnTo>
                <a:lnTo>
                  <a:pt x="1147101" y="189151"/>
                </a:lnTo>
                <a:lnTo>
                  <a:pt x="831850" y="697852"/>
                </a:lnTo>
                <a:lnTo>
                  <a:pt x="831850" y="793102"/>
                </a:lnTo>
                <a:lnTo>
                  <a:pt x="774700" y="970902"/>
                </a:lnTo>
                <a:lnTo>
                  <a:pt x="685800" y="1129652"/>
                </a:lnTo>
                <a:lnTo>
                  <a:pt x="615950" y="1320152"/>
                </a:lnTo>
                <a:lnTo>
                  <a:pt x="584200" y="1459852"/>
                </a:lnTo>
                <a:lnTo>
                  <a:pt x="577850" y="1669402"/>
                </a:lnTo>
                <a:lnTo>
                  <a:pt x="577850" y="1707502"/>
                </a:lnTo>
                <a:lnTo>
                  <a:pt x="508000" y="1815452"/>
                </a:lnTo>
                <a:lnTo>
                  <a:pt x="0" y="1002652"/>
                </a:lnTo>
                <a:lnTo>
                  <a:pt x="717801" y="0"/>
                </a:lnTo>
                <a:close/>
              </a:path>
            </a:pathLst>
          </a:custGeom>
          <a:solidFill>
            <a:srgbClr val="FF0000">
              <a:alpha val="6300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4B472E67-E569-3844-84BD-2BBD6B28712A}"/>
              </a:ext>
            </a:extLst>
          </p:cNvPr>
          <p:cNvPicPr>
            <a:picLocks noChangeAspect="1"/>
          </p:cNvPicPr>
          <p:nvPr/>
        </p:nvPicPr>
        <p:blipFill rotWithShape="1">
          <a:blip r:embed="rId4">
            <a:extLst>
              <a:ext uri="{28A0092B-C50C-407E-A947-70E740481C1C}">
                <a14:useLocalDpi xmlns:a14="http://schemas.microsoft.com/office/drawing/2010/main" val="0"/>
              </a:ext>
            </a:extLst>
          </a:blip>
          <a:srcRect l="5807" t="88794" r="73914" b="3912"/>
          <a:stretch/>
        </p:blipFill>
        <p:spPr>
          <a:xfrm>
            <a:off x="6680200" y="8367713"/>
            <a:ext cx="3759200" cy="1911350"/>
          </a:xfrm>
          <a:prstGeom prst="rect">
            <a:avLst/>
          </a:prstGeom>
        </p:spPr>
      </p:pic>
    </p:spTree>
    <p:extLst>
      <p:ext uri="{BB962C8B-B14F-4D97-AF65-F5344CB8AC3E}">
        <p14:creationId xmlns:p14="http://schemas.microsoft.com/office/powerpoint/2010/main" val="4194691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id="{071600C8-1E82-511B-4F19-87BB723C33E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6989"/>
          <a:stretch/>
        </p:blipFill>
        <p:spPr>
          <a:xfrm>
            <a:off x="6680601" y="5134099"/>
            <a:ext cx="8116487" cy="4295653"/>
          </a:xfrm>
          <a:prstGeom prst="rect">
            <a:avLst/>
          </a:prstGeom>
        </p:spPr>
      </p:pic>
      <p:sp>
        <p:nvSpPr>
          <p:cNvPr id="32" name="矩形 31">
            <a:extLst>
              <a:ext uri="{FF2B5EF4-FFF2-40B4-BE49-F238E27FC236}">
                <a16:creationId xmlns:a16="http://schemas.microsoft.com/office/drawing/2014/main" id="{134F3730-2F80-F858-4FBD-937DA9B382CD}"/>
              </a:ext>
            </a:extLst>
          </p:cNvPr>
          <p:cNvSpPr/>
          <p:nvPr/>
        </p:nvSpPr>
        <p:spPr>
          <a:xfrm>
            <a:off x="12197613" y="9532740"/>
            <a:ext cx="923791" cy="302332"/>
          </a:xfrm>
          <a:prstGeom prst="rect">
            <a:avLst/>
          </a:prstGeom>
          <a:noFill/>
          <a:ln>
            <a:solidFill>
              <a:srgbClr val="F31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a:extLst>
              <a:ext uri="{FF2B5EF4-FFF2-40B4-BE49-F238E27FC236}">
                <a16:creationId xmlns:a16="http://schemas.microsoft.com/office/drawing/2014/main" id="{C19E1E10-DFEE-5800-B6D8-39ADFF417D5E}"/>
              </a:ext>
            </a:extLst>
          </p:cNvPr>
          <p:cNvSpPr txBox="1"/>
          <p:nvPr/>
        </p:nvSpPr>
        <p:spPr>
          <a:xfrm>
            <a:off x="12648291" y="9435300"/>
            <a:ext cx="2238830" cy="458908"/>
          </a:xfrm>
          <a:prstGeom prst="rect">
            <a:avLst/>
          </a:prstGeom>
          <a:noFill/>
        </p:spPr>
        <p:txBody>
          <a:bodyPr wrap="square" rtlCol="0">
            <a:spAutoFit/>
          </a:bodyPr>
          <a:lstStyle/>
          <a:p>
            <a:pPr indent="457200">
              <a:lnSpc>
                <a:spcPct val="150000"/>
              </a:lnSpc>
            </a:pPr>
            <a:r>
              <a:rPr lang="zh-CN" altLang="en-US" sz="1800" spc="275" dirty="0">
                <a:latin typeface="微软雅黑" panose="020B0503020204020204" pitchFamily="34" charset="-122"/>
                <a:ea typeface="微软雅黑" panose="020B0503020204020204" pitchFamily="34" charset="-122"/>
              </a:rPr>
              <a:t>生态保护红线</a:t>
            </a:r>
            <a:endParaRPr lang="en-US" altLang="zh-CN" sz="1800" spc="275" dirty="0">
              <a:latin typeface="微软雅黑" panose="020B0503020204020204" pitchFamily="34" charset="-122"/>
              <a:ea typeface="微软雅黑" panose="020B0503020204020204" pitchFamily="34" charset="-122"/>
            </a:endParaRPr>
          </a:p>
        </p:txBody>
      </p:sp>
      <p:sp>
        <p:nvSpPr>
          <p:cNvPr id="36" name="矩形 35">
            <a:extLst>
              <a:ext uri="{FF2B5EF4-FFF2-40B4-BE49-F238E27FC236}">
                <a16:creationId xmlns:a16="http://schemas.microsoft.com/office/drawing/2014/main" id="{D0354786-82A1-52A6-889A-5D3E8650C31D}"/>
              </a:ext>
            </a:extLst>
          </p:cNvPr>
          <p:cNvSpPr/>
          <p:nvPr/>
        </p:nvSpPr>
        <p:spPr>
          <a:xfrm>
            <a:off x="12014818" y="8111729"/>
            <a:ext cx="1998606" cy="388643"/>
          </a:xfrm>
          <a:prstGeom prst="rect">
            <a:avLst/>
          </a:prstGeom>
          <a:solidFill>
            <a:srgbClr val="FF0000">
              <a:alpha val="6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项目选址范围</a:t>
            </a:r>
          </a:p>
        </p:txBody>
      </p:sp>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项目选址推荐方案及其符合性分析</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05</a:t>
            </a:r>
          </a:p>
        </p:txBody>
      </p:sp>
      <p:sp>
        <p:nvSpPr>
          <p:cNvPr id="7" name="文本框 6"/>
          <p:cNvSpPr txBox="1"/>
          <p:nvPr/>
        </p:nvSpPr>
        <p:spPr>
          <a:xfrm>
            <a:off x="6815138" y="1520365"/>
            <a:ext cx="7981950" cy="961289"/>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根据目前沙湾区国土空间规划划定的三区三线，踏水中学扩建项目选址在城镇开发边界以内，</a:t>
            </a:r>
            <a:r>
              <a:rPr lang="zh-CN" altLang="en-US" sz="2000" b="1" dirty="0">
                <a:latin typeface="微软雅黑" pitchFamily="34" charset="-122"/>
                <a:ea typeface="微软雅黑" pitchFamily="34" charset="-122"/>
              </a:rPr>
              <a:t>不涉及永久基本农田和生态红线。</a:t>
            </a:r>
            <a:endParaRPr lang="en-US" altLang="zh-CN" sz="2000" b="1" dirty="0">
              <a:latin typeface="微软雅黑" pitchFamily="34" charset="-122"/>
              <a:ea typeface="微软雅黑" pitchFamily="34" charset="-122"/>
            </a:endParaRP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3" y="778314"/>
            <a:ext cx="12148224"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5.3</a:t>
            </a:r>
            <a:r>
              <a:rPr lang="zh-CN" altLang="en-US" sz="2000" dirty="0">
                <a:latin typeface="微软雅黑" pitchFamily="34" charset="-122"/>
                <a:ea typeface="微软雅黑" pitchFamily="34" charset="-122"/>
              </a:rPr>
              <a:t>项目选址方案与乐山市沙湾区国土空间规划城镇开发边界、永久基本农田、生态红线的关系</a:t>
            </a:r>
            <a:endParaRPr lang="en-US" altLang="zh-CN" sz="2000" dirty="0">
              <a:latin typeface="微软雅黑" pitchFamily="34" charset="-122"/>
              <a:ea typeface="微软雅黑" pitchFamily="34" charset="-122"/>
            </a:endParaRPr>
          </a:p>
        </p:txBody>
      </p:sp>
      <p:sp>
        <p:nvSpPr>
          <p:cNvPr id="11" name="矩形 10">
            <a:extLst>
              <a:ext uri="{FF2B5EF4-FFF2-40B4-BE49-F238E27FC236}">
                <a16:creationId xmlns:a16="http://schemas.microsoft.com/office/drawing/2014/main" id="{EFC62D8C-6A59-F706-E8D8-D61CF9D91AA4}"/>
              </a:ext>
            </a:extLst>
          </p:cNvPr>
          <p:cNvSpPr/>
          <p:nvPr/>
        </p:nvSpPr>
        <p:spPr>
          <a:xfrm>
            <a:off x="6646983" y="9947526"/>
            <a:ext cx="923791" cy="302332"/>
          </a:xfrm>
          <a:prstGeom prst="rect">
            <a:avLst/>
          </a:prstGeom>
          <a:solidFill>
            <a:srgbClr val="FFFBB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AC408530-1C1A-2F47-4076-E529C93D8E33}"/>
              </a:ext>
            </a:extLst>
          </p:cNvPr>
          <p:cNvSpPr txBox="1"/>
          <p:nvPr/>
        </p:nvSpPr>
        <p:spPr>
          <a:xfrm>
            <a:off x="7078660" y="9850086"/>
            <a:ext cx="2834597" cy="458908"/>
          </a:xfrm>
          <a:prstGeom prst="rect">
            <a:avLst/>
          </a:prstGeom>
          <a:noFill/>
        </p:spPr>
        <p:txBody>
          <a:bodyPr wrap="square" rtlCol="0">
            <a:spAutoFit/>
          </a:bodyPr>
          <a:lstStyle/>
          <a:p>
            <a:pPr indent="457200">
              <a:lnSpc>
                <a:spcPct val="150000"/>
              </a:lnSpc>
            </a:pPr>
            <a:r>
              <a:rPr lang="zh-CN" altLang="en-US" sz="1800" spc="275" dirty="0">
                <a:latin typeface="微软雅黑" panose="020B0503020204020204" pitchFamily="34" charset="-122"/>
                <a:ea typeface="微软雅黑" panose="020B0503020204020204" pitchFamily="34" charset="-122"/>
              </a:rPr>
              <a:t>永久基本农田</a:t>
            </a:r>
            <a:endParaRPr lang="en-US" altLang="zh-CN" sz="1800" spc="275" dirty="0">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39816926-4E9B-9C19-E942-2A6C00182973}"/>
              </a:ext>
            </a:extLst>
          </p:cNvPr>
          <p:cNvSpPr/>
          <p:nvPr/>
        </p:nvSpPr>
        <p:spPr>
          <a:xfrm>
            <a:off x="6646983" y="9554158"/>
            <a:ext cx="910912" cy="298117"/>
          </a:xfrm>
          <a:prstGeom prst="rect">
            <a:avLst/>
          </a:prstGeom>
          <a:noFill/>
          <a:ln w="25400">
            <a:solidFill>
              <a:srgbClr val="EB1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A16F6B8C-0073-24F9-EA78-0F06263D1CE7}"/>
              </a:ext>
            </a:extLst>
          </p:cNvPr>
          <p:cNvSpPr txBox="1"/>
          <p:nvPr/>
        </p:nvSpPr>
        <p:spPr>
          <a:xfrm>
            <a:off x="7102021" y="9443868"/>
            <a:ext cx="2999923" cy="458908"/>
          </a:xfrm>
          <a:prstGeom prst="rect">
            <a:avLst/>
          </a:prstGeom>
          <a:noFill/>
        </p:spPr>
        <p:txBody>
          <a:bodyPr wrap="square" rtlCol="0">
            <a:spAutoFit/>
          </a:bodyPr>
          <a:lstStyle/>
          <a:p>
            <a:pPr indent="457200">
              <a:lnSpc>
                <a:spcPct val="150000"/>
              </a:lnSpc>
            </a:pPr>
            <a:r>
              <a:rPr lang="zh-CN" altLang="en-US" sz="1800" spc="275" dirty="0">
                <a:latin typeface="微软雅黑" panose="020B0503020204020204" pitchFamily="34" charset="-122"/>
                <a:ea typeface="微软雅黑" panose="020B0503020204020204" pitchFamily="34" charset="-122"/>
              </a:rPr>
              <a:t>城镇开发边界</a:t>
            </a:r>
            <a:endParaRPr lang="en-US" altLang="zh-CN" sz="1800" spc="275" dirty="0">
              <a:latin typeface="微软雅黑" panose="020B0503020204020204" pitchFamily="34" charset="-122"/>
              <a:ea typeface="微软雅黑" panose="020B0503020204020204" pitchFamily="34" charset="-122"/>
            </a:endParaRPr>
          </a:p>
        </p:txBody>
      </p:sp>
      <p:grpSp>
        <p:nvGrpSpPr>
          <p:cNvPr id="25" name="组合 24">
            <a:extLst>
              <a:ext uri="{FF2B5EF4-FFF2-40B4-BE49-F238E27FC236}">
                <a16:creationId xmlns:a16="http://schemas.microsoft.com/office/drawing/2014/main" id="{CA8BA33B-5B8D-831C-F7F9-447797603D1A}"/>
              </a:ext>
            </a:extLst>
          </p:cNvPr>
          <p:cNvGrpSpPr/>
          <p:nvPr/>
        </p:nvGrpSpPr>
        <p:grpSpPr>
          <a:xfrm>
            <a:off x="322262" y="1496372"/>
            <a:ext cx="6034995" cy="8746179"/>
            <a:chOff x="322262" y="1571309"/>
            <a:chExt cx="5983287" cy="8671242"/>
          </a:xfrm>
        </p:grpSpPr>
        <p:pic>
          <p:nvPicPr>
            <p:cNvPr id="3" name="图片 2">
              <a:extLst>
                <a:ext uri="{FF2B5EF4-FFF2-40B4-BE49-F238E27FC236}">
                  <a16:creationId xmlns:a16="http://schemas.microsoft.com/office/drawing/2014/main" id="{5FF49766-70BB-7F73-1836-4E0EC9490B2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701" t="4051" r="5448" b="4817"/>
            <a:stretch/>
          </p:blipFill>
          <p:spPr>
            <a:xfrm>
              <a:off x="322262" y="1571309"/>
              <a:ext cx="5983287" cy="8671242"/>
            </a:xfrm>
            <a:prstGeom prst="rect">
              <a:avLst/>
            </a:prstGeom>
          </p:spPr>
        </p:pic>
        <p:sp>
          <p:nvSpPr>
            <p:cNvPr id="19" name="任意多边形: 形状 18">
              <a:extLst>
                <a:ext uri="{FF2B5EF4-FFF2-40B4-BE49-F238E27FC236}">
                  <a16:creationId xmlns:a16="http://schemas.microsoft.com/office/drawing/2014/main" id="{3C961741-369A-FEB0-030F-CF3E62086989}"/>
                </a:ext>
              </a:extLst>
            </p:cNvPr>
            <p:cNvSpPr/>
            <p:nvPr/>
          </p:nvSpPr>
          <p:spPr>
            <a:xfrm>
              <a:off x="3573450" y="6217369"/>
              <a:ext cx="1183166" cy="1872531"/>
            </a:xfrm>
            <a:custGeom>
              <a:avLst/>
              <a:gdLst>
                <a:gd name="connsiteX0" fmla="*/ 679450 w 1117600"/>
                <a:gd name="connsiteY0" fmla="*/ 25400 h 1790700"/>
                <a:gd name="connsiteX1" fmla="*/ 793750 w 1117600"/>
                <a:gd name="connsiteY1" fmla="*/ 88900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679450 w 1117600"/>
                <a:gd name="connsiteY0" fmla="*/ 25400 h 1790700"/>
                <a:gd name="connsiteX1" fmla="*/ 829151 w 1117600"/>
                <a:gd name="connsiteY1" fmla="*/ 112501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717801 w 1117600"/>
                <a:gd name="connsiteY0" fmla="*/ 0 h 1815452"/>
                <a:gd name="connsiteX1" fmla="*/ 829151 w 1117600"/>
                <a:gd name="connsiteY1" fmla="*/ 137253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931903 w 1117600"/>
                <a:gd name="connsiteY2" fmla="*/ 129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47101"/>
                <a:gd name="connsiteY0" fmla="*/ 0 h 1815452"/>
                <a:gd name="connsiteX1" fmla="*/ 843902 w 1147101"/>
                <a:gd name="connsiteY1" fmla="*/ 116602 h 1815452"/>
                <a:gd name="connsiteX2" fmla="*/ 931903 w 1147101"/>
                <a:gd name="connsiteY2" fmla="*/ 12952 h 1815452"/>
                <a:gd name="connsiteX3" fmla="*/ 1147101 w 1147101"/>
                <a:gd name="connsiteY3" fmla="*/ 189151 h 1815452"/>
                <a:gd name="connsiteX4" fmla="*/ 831850 w 1147101"/>
                <a:gd name="connsiteY4" fmla="*/ 697852 h 1815452"/>
                <a:gd name="connsiteX5" fmla="*/ 831850 w 1147101"/>
                <a:gd name="connsiteY5" fmla="*/ 793102 h 1815452"/>
                <a:gd name="connsiteX6" fmla="*/ 774700 w 1147101"/>
                <a:gd name="connsiteY6" fmla="*/ 970902 h 1815452"/>
                <a:gd name="connsiteX7" fmla="*/ 685800 w 1147101"/>
                <a:gd name="connsiteY7" fmla="*/ 1129652 h 1815452"/>
                <a:gd name="connsiteX8" fmla="*/ 615950 w 1147101"/>
                <a:gd name="connsiteY8" fmla="*/ 1320152 h 1815452"/>
                <a:gd name="connsiteX9" fmla="*/ 584200 w 1147101"/>
                <a:gd name="connsiteY9" fmla="*/ 1459852 h 1815452"/>
                <a:gd name="connsiteX10" fmla="*/ 577850 w 1147101"/>
                <a:gd name="connsiteY10" fmla="*/ 1669402 h 1815452"/>
                <a:gd name="connsiteX11" fmla="*/ 577850 w 1147101"/>
                <a:gd name="connsiteY11" fmla="*/ 1707502 h 1815452"/>
                <a:gd name="connsiteX12" fmla="*/ 508000 w 1147101"/>
                <a:gd name="connsiteY12" fmla="*/ 1815452 h 1815452"/>
                <a:gd name="connsiteX13" fmla="*/ 0 w 1147101"/>
                <a:gd name="connsiteY13" fmla="*/ 1002652 h 1815452"/>
                <a:gd name="connsiteX14" fmla="*/ 717801 w 1147101"/>
                <a:gd name="connsiteY14" fmla="*/ 0 h 181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7101" h="1815452">
                  <a:moveTo>
                    <a:pt x="717801" y="0"/>
                  </a:moveTo>
                  <a:lnTo>
                    <a:pt x="843902" y="116602"/>
                  </a:lnTo>
                  <a:lnTo>
                    <a:pt x="931903" y="12952"/>
                  </a:lnTo>
                  <a:lnTo>
                    <a:pt x="1147101" y="189151"/>
                  </a:lnTo>
                  <a:lnTo>
                    <a:pt x="831850" y="697852"/>
                  </a:lnTo>
                  <a:lnTo>
                    <a:pt x="831850" y="793102"/>
                  </a:lnTo>
                  <a:lnTo>
                    <a:pt x="774700" y="970902"/>
                  </a:lnTo>
                  <a:lnTo>
                    <a:pt x="685800" y="1129652"/>
                  </a:lnTo>
                  <a:lnTo>
                    <a:pt x="615950" y="1320152"/>
                  </a:lnTo>
                  <a:lnTo>
                    <a:pt x="584200" y="1459852"/>
                  </a:lnTo>
                  <a:lnTo>
                    <a:pt x="577850" y="1669402"/>
                  </a:lnTo>
                  <a:lnTo>
                    <a:pt x="577850" y="1707502"/>
                  </a:lnTo>
                  <a:lnTo>
                    <a:pt x="508000" y="1815452"/>
                  </a:lnTo>
                  <a:lnTo>
                    <a:pt x="0" y="1002652"/>
                  </a:lnTo>
                  <a:lnTo>
                    <a:pt x="717801" y="0"/>
                  </a:lnTo>
                  <a:close/>
                </a:path>
              </a:pathLst>
            </a:custGeom>
            <a:solidFill>
              <a:srgbClr val="FF0000">
                <a:alpha val="63000"/>
              </a:srgbClr>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直接连接符 20">
            <a:extLst>
              <a:ext uri="{FF2B5EF4-FFF2-40B4-BE49-F238E27FC236}">
                <a16:creationId xmlns:a16="http://schemas.microsoft.com/office/drawing/2014/main" id="{13B2A15A-B95D-1B4D-C5F3-AC5D1722589B}"/>
              </a:ext>
            </a:extLst>
          </p:cNvPr>
          <p:cNvCxnSpPr>
            <a:cxnSpLocks/>
          </p:cNvCxnSpPr>
          <p:nvPr/>
        </p:nvCxnSpPr>
        <p:spPr>
          <a:xfrm flipH="1">
            <a:off x="2409371" y="7313371"/>
            <a:ext cx="1247066" cy="0"/>
          </a:xfrm>
          <a:prstGeom prst="line">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id="{C9D5774E-B611-E99E-D52D-051100B892ED}"/>
              </a:ext>
            </a:extLst>
          </p:cNvPr>
          <p:cNvSpPr/>
          <p:nvPr/>
        </p:nvSpPr>
        <p:spPr>
          <a:xfrm>
            <a:off x="648878" y="7138370"/>
            <a:ext cx="1756431" cy="408855"/>
          </a:xfrm>
          <a:prstGeom prst="rect">
            <a:avLst/>
          </a:prstGeom>
          <a:solidFill>
            <a:srgbClr val="FF0000">
              <a:alpha val="6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项目选址范围</a:t>
            </a:r>
          </a:p>
        </p:txBody>
      </p:sp>
    </p:spTree>
    <p:extLst>
      <p:ext uri="{BB962C8B-B14F-4D97-AF65-F5344CB8AC3E}">
        <p14:creationId xmlns:p14="http://schemas.microsoft.com/office/powerpoint/2010/main" val="1160081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项目选址推荐方案及其符合性分析</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05</a:t>
            </a: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4" y="778314"/>
            <a:ext cx="986812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5.4</a:t>
            </a:r>
            <a:r>
              <a:rPr lang="zh-CN" altLang="en-US" sz="2000" dirty="0">
                <a:latin typeface="微软雅黑" pitchFamily="34" charset="-122"/>
                <a:ea typeface="微软雅黑" pitchFamily="34" charset="-122"/>
              </a:rPr>
              <a:t>项目选址方案与沙湾区土地利用总体规划的关系</a:t>
            </a:r>
            <a:endParaRPr lang="en-US" altLang="zh-CN" sz="2000" dirty="0">
              <a:latin typeface="微软雅黑" pitchFamily="34" charset="-122"/>
              <a:ea typeface="微软雅黑" pitchFamily="34" charset="-122"/>
            </a:endParaRPr>
          </a:p>
        </p:txBody>
      </p:sp>
      <p:sp>
        <p:nvSpPr>
          <p:cNvPr id="2" name="文本框 1">
            <a:extLst>
              <a:ext uri="{FF2B5EF4-FFF2-40B4-BE49-F238E27FC236}">
                <a16:creationId xmlns:a16="http://schemas.microsoft.com/office/drawing/2014/main" id="{5A4723F0-32D8-6990-A4B4-776BA2B20222}"/>
              </a:ext>
            </a:extLst>
          </p:cNvPr>
          <p:cNvSpPr txBox="1"/>
          <p:nvPr/>
        </p:nvSpPr>
        <p:spPr>
          <a:xfrm>
            <a:off x="7866743" y="1520365"/>
            <a:ext cx="6930345" cy="2346283"/>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根据沙湾区土地利用总体规划，踏水中学扩建项目选址的土规地类全为耕地，面积为</a:t>
            </a:r>
            <a:r>
              <a:rPr lang="en-US" altLang="zh-CN" sz="2000" dirty="0">
                <a:latin typeface="微软雅黑" pitchFamily="34" charset="-122"/>
                <a:ea typeface="微软雅黑" pitchFamily="34" charset="-122"/>
              </a:rPr>
              <a:t>4283.38 </a:t>
            </a:r>
            <a:r>
              <a:rPr lang="zh-CN" altLang="en-US" sz="2000" dirty="0">
                <a:latin typeface="微软雅黑" pitchFamily="34" charset="-122"/>
                <a:ea typeface="微软雅黑" pitchFamily="34" charset="-122"/>
              </a:rPr>
              <a:t>㎡。</a:t>
            </a:r>
            <a:endParaRPr lang="en-US" altLang="zh-CN" sz="2000" dirty="0">
              <a:latin typeface="微软雅黑" pitchFamily="34" charset="-122"/>
              <a:ea typeface="微软雅黑" pitchFamily="34" charset="-122"/>
            </a:endParaRPr>
          </a:p>
          <a:p>
            <a:pPr indent="457200" algn="l" eaLnBrk="1" hangingPunct="1">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通过图文对比，项目选址范围所涉及的耕地不属于永久基本农田保护区，可按相关规定办理建设用地审批手续，但要做好占补平衡方案等工作。</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矩形 28">
            <a:extLst>
              <a:ext uri="{FF2B5EF4-FFF2-40B4-BE49-F238E27FC236}">
                <a16:creationId xmlns:a16="http://schemas.microsoft.com/office/drawing/2014/main" id="{7DB14A49-18B5-7BE8-F916-002162B44DD1}"/>
              </a:ext>
            </a:extLst>
          </p:cNvPr>
          <p:cNvSpPr/>
          <p:nvPr/>
        </p:nvSpPr>
        <p:spPr>
          <a:xfrm>
            <a:off x="8075215" y="5954569"/>
            <a:ext cx="1998606" cy="388643"/>
          </a:xfrm>
          <a:prstGeom prst="rect">
            <a:avLst/>
          </a:prstGeom>
          <a:solidFill>
            <a:srgbClr val="FF0000">
              <a:alpha val="6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项目选址范围</a:t>
            </a:r>
          </a:p>
        </p:txBody>
      </p:sp>
      <p:pic>
        <p:nvPicPr>
          <p:cNvPr id="12" name="图片 11">
            <a:extLst>
              <a:ext uri="{FF2B5EF4-FFF2-40B4-BE49-F238E27FC236}">
                <a16:creationId xmlns:a16="http://schemas.microsoft.com/office/drawing/2014/main" id="{7081ABD5-28F5-BB05-43D6-138826276B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518" y="1827497"/>
            <a:ext cx="7150481" cy="5605139"/>
          </a:xfrm>
          <a:prstGeom prst="rect">
            <a:avLst/>
          </a:prstGeom>
        </p:spPr>
      </p:pic>
      <p:pic>
        <p:nvPicPr>
          <p:cNvPr id="16" name="图片 15">
            <a:extLst>
              <a:ext uri="{FF2B5EF4-FFF2-40B4-BE49-F238E27FC236}">
                <a16:creationId xmlns:a16="http://schemas.microsoft.com/office/drawing/2014/main" id="{0A20928A-4AA0-97C1-1FCE-5C969FD6EE9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980" r="1103"/>
          <a:stretch/>
        </p:blipFill>
        <p:spPr>
          <a:xfrm>
            <a:off x="568315" y="7530892"/>
            <a:ext cx="3974656" cy="2748171"/>
          </a:xfrm>
          <a:prstGeom prst="rect">
            <a:avLst/>
          </a:prstGeom>
        </p:spPr>
      </p:pic>
      <p:cxnSp>
        <p:nvCxnSpPr>
          <p:cNvPr id="27" name="直接连接符 26">
            <a:extLst>
              <a:ext uri="{FF2B5EF4-FFF2-40B4-BE49-F238E27FC236}">
                <a16:creationId xmlns:a16="http://schemas.microsoft.com/office/drawing/2014/main" id="{9C34578D-DEA8-45DE-E7C0-09BA990E4B07}"/>
              </a:ext>
            </a:extLst>
          </p:cNvPr>
          <p:cNvCxnSpPr>
            <a:cxnSpLocks/>
          </p:cNvCxnSpPr>
          <p:nvPr/>
        </p:nvCxnSpPr>
        <p:spPr>
          <a:xfrm>
            <a:off x="5022685" y="6154058"/>
            <a:ext cx="3016415" cy="0"/>
          </a:xfrm>
          <a:prstGeom prst="line">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任意多边形: 形状 19">
            <a:extLst>
              <a:ext uri="{FF2B5EF4-FFF2-40B4-BE49-F238E27FC236}">
                <a16:creationId xmlns:a16="http://schemas.microsoft.com/office/drawing/2014/main" id="{C2BDA718-D20C-E3B1-9B71-D1A74AA1241B}"/>
              </a:ext>
            </a:extLst>
          </p:cNvPr>
          <p:cNvSpPr/>
          <p:nvPr/>
        </p:nvSpPr>
        <p:spPr>
          <a:xfrm>
            <a:off x="4652170" y="4933105"/>
            <a:ext cx="864709" cy="1368526"/>
          </a:xfrm>
          <a:custGeom>
            <a:avLst/>
            <a:gdLst>
              <a:gd name="connsiteX0" fmla="*/ 679450 w 1117600"/>
              <a:gd name="connsiteY0" fmla="*/ 25400 h 1790700"/>
              <a:gd name="connsiteX1" fmla="*/ 793750 w 1117600"/>
              <a:gd name="connsiteY1" fmla="*/ 88900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679450 w 1117600"/>
              <a:gd name="connsiteY0" fmla="*/ 25400 h 1790700"/>
              <a:gd name="connsiteX1" fmla="*/ 829151 w 1117600"/>
              <a:gd name="connsiteY1" fmla="*/ 112501 h 1790700"/>
              <a:gd name="connsiteX2" fmla="*/ 869950 w 1117600"/>
              <a:gd name="connsiteY2" fmla="*/ 0 h 1790700"/>
              <a:gd name="connsiteX3" fmla="*/ 1117600 w 1117600"/>
              <a:gd name="connsiteY3" fmla="*/ 196850 h 1790700"/>
              <a:gd name="connsiteX4" fmla="*/ 831850 w 1117600"/>
              <a:gd name="connsiteY4" fmla="*/ 673100 h 1790700"/>
              <a:gd name="connsiteX5" fmla="*/ 831850 w 1117600"/>
              <a:gd name="connsiteY5" fmla="*/ 768350 h 1790700"/>
              <a:gd name="connsiteX6" fmla="*/ 774700 w 1117600"/>
              <a:gd name="connsiteY6" fmla="*/ 946150 h 1790700"/>
              <a:gd name="connsiteX7" fmla="*/ 685800 w 1117600"/>
              <a:gd name="connsiteY7" fmla="*/ 1104900 h 1790700"/>
              <a:gd name="connsiteX8" fmla="*/ 615950 w 1117600"/>
              <a:gd name="connsiteY8" fmla="*/ 1295400 h 1790700"/>
              <a:gd name="connsiteX9" fmla="*/ 584200 w 1117600"/>
              <a:gd name="connsiteY9" fmla="*/ 1435100 h 1790700"/>
              <a:gd name="connsiteX10" fmla="*/ 577850 w 1117600"/>
              <a:gd name="connsiteY10" fmla="*/ 1644650 h 1790700"/>
              <a:gd name="connsiteX11" fmla="*/ 577850 w 1117600"/>
              <a:gd name="connsiteY11" fmla="*/ 1682750 h 1790700"/>
              <a:gd name="connsiteX12" fmla="*/ 508000 w 1117600"/>
              <a:gd name="connsiteY12" fmla="*/ 1790700 h 1790700"/>
              <a:gd name="connsiteX13" fmla="*/ 0 w 1117600"/>
              <a:gd name="connsiteY13" fmla="*/ 977900 h 1790700"/>
              <a:gd name="connsiteX14" fmla="*/ 679450 w 1117600"/>
              <a:gd name="connsiteY14" fmla="*/ 25400 h 1790700"/>
              <a:gd name="connsiteX0" fmla="*/ 717801 w 1117600"/>
              <a:gd name="connsiteY0" fmla="*/ 0 h 1815452"/>
              <a:gd name="connsiteX1" fmla="*/ 829151 w 1117600"/>
              <a:gd name="connsiteY1" fmla="*/ 137253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869950 w 1117600"/>
              <a:gd name="connsiteY2" fmla="*/ 247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17600"/>
              <a:gd name="connsiteY0" fmla="*/ 0 h 1815452"/>
              <a:gd name="connsiteX1" fmla="*/ 843902 w 1117600"/>
              <a:gd name="connsiteY1" fmla="*/ 116602 h 1815452"/>
              <a:gd name="connsiteX2" fmla="*/ 931903 w 1117600"/>
              <a:gd name="connsiteY2" fmla="*/ 12952 h 1815452"/>
              <a:gd name="connsiteX3" fmla="*/ 1117600 w 1117600"/>
              <a:gd name="connsiteY3" fmla="*/ 221602 h 1815452"/>
              <a:gd name="connsiteX4" fmla="*/ 831850 w 1117600"/>
              <a:gd name="connsiteY4" fmla="*/ 697852 h 1815452"/>
              <a:gd name="connsiteX5" fmla="*/ 831850 w 1117600"/>
              <a:gd name="connsiteY5" fmla="*/ 793102 h 1815452"/>
              <a:gd name="connsiteX6" fmla="*/ 774700 w 1117600"/>
              <a:gd name="connsiteY6" fmla="*/ 970902 h 1815452"/>
              <a:gd name="connsiteX7" fmla="*/ 685800 w 1117600"/>
              <a:gd name="connsiteY7" fmla="*/ 1129652 h 1815452"/>
              <a:gd name="connsiteX8" fmla="*/ 615950 w 1117600"/>
              <a:gd name="connsiteY8" fmla="*/ 1320152 h 1815452"/>
              <a:gd name="connsiteX9" fmla="*/ 584200 w 1117600"/>
              <a:gd name="connsiteY9" fmla="*/ 1459852 h 1815452"/>
              <a:gd name="connsiteX10" fmla="*/ 577850 w 1117600"/>
              <a:gd name="connsiteY10" fmla="*/ 1669402 h 1815452"/>
              <a:gd name="connsiteX11" fmla="*/ 577850 w 1117600"/>
              <a:gd name="connsiteY11" fmla="*/ 1707502 h 1815452"/>
              <a:gd name="connsiteX12" fmla="*/ 508000 w 1117600"/>
              <a:gd name="connsiteY12" fmla="*/ 1815452 h 1815452"/>
              <a:gd name="connsiteX13" fmla="*/ 0 w 1117600"/>
              <a:gd name="connsiteY13" fmla="*/ 1002652 h 1815452"/>
              <a:gd name="connsiteX14" fmla="*/ 717801 w 1117600"/>
              <a:gd name="connsiteY14" fmla="*/ 0 h 1815452"/>
              <a:gd name="connsiteX0" fmla="*/ 717801 w 1147101"/>
              <a:gd name="connsiteY0" fmla="*/ 0 h 1815452"/>
              <a:gd name="connsiteX1" fmla="*/ 843902 w 1147101"/>
              <a:gd name="connsiteY1" fmla="*/ 116602 h 1815452"/>
              <a:gd name="connsiteX2" fmla="*/ 931903 w 1147101"/>
              <a:gd name="connsiteY2" fmla="*/ 12952 h 1815452"/>
              <a:gd name="connsiteX3" fmla="*/ 1147101 w 1147101"/>
              <a:gd name="connsiteY3" fmla="*/ 189151 h 1815452"/>
              <a:gd name="connsiteX4" fmla="*/ 831850 w 1147101"/>
              <a:gd name="connsiteY4" fmla="*/ 697852 h 1815452"/>
              <a:gd name="connsiteX5" fmla="*/ 831850 w 1147101"/>
              <a:gd name="connsiteY5" fmla="*/ 793102 h 1815452"/>
              <a:gd name="connsiteX6" fmla="*/ 774700 w 1147101"/>
              <a:gd name="connsiteY6" fmla="*/ 970902 h 1815452"/>
              <a:gd name="connsiteX7" fmla="*/ 685800 w 1147101"/>
              <a:gd name="connsiteY7" fmla="*/ 1129652 h 1815452"/>
              <a:gd name="connsiteX8" fmla="*/ 615950 w 1147101"/>
              <a:gd name="connsiteY8" fmla="*/ 1320152 h 1815452"/>
              <a:gd name="connsiteX9" fmla="*/ 584200 w 1147101"/>
              <a:gd name="connsiteY9" fmla="*/ 1459852 h 1815452"/>
              <a:gd name="connsiteX10" fmla="*/ 577850 w 1147101"/>
              <a:gd name="connsiteY10" fmla="*/ 1669402 h 1815452"/>
              <a:gd name="connsiteX11" fmla="*/ 577850 w 1147101"/>
              <a:gd name="connsiteY11" fmla="*/ 1707502 h 1815452"/>
              <a:gd name="connsiteX12" fmla="*/ 508000 w 1147101"/>
              <a:gd name="connsiteY12" fmla="*/ 1815452 h 1815452"/>
              <a:gd name="connsiteX13" fmla="*/ 0 w 1147101"/>
              <a:gd name="connsiteY13" fmla="*/ 1002652 h 1815452"/>
              <a:gd name="connsiteX14" fmla="*/ 717801 w 1147101"/>
              <a:gd name="connsiteY14" fmla="*/ 0 h 181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7101" h="1815452">
                <a:moveTo>
                  <a:pt x="717801" y="0"/>
                </a:moveTo>
                <a:lnTo>
                  <a:pt x="843902" y="116602"/>
                </a:lnTo>
                <a:lnTo>
                  <a:pt x="931903" y="12952"/>
                </a:lnTo>
                <a:lnTo>
                  <a:pt x="1147101" y="189151"/>
                </a:lnTo>
                <a:lnTo>
                  <a:pt x="831850" y="697852"/>
                </a:lnTo>
                <a:lnTo>
                  <a:pt x="831850" y="793102"/>
                </a:lnTo>
                <a:lnTo>
                  <a:pt x="774700" y="970902"/>
                </a:lnTo>
                <a:lnTo>
                  <a:pt x="685800" y="1129652"/>
                </a:lnTo>
                <a:lnTo>
                  <a:pt x="615950" y="1320152"/>
                </a:lnTo>
                <a:lnTo>
                  <a:pt x="584200" y="1459852"/>
                </a:lnTo>
                <a:lnTo>
                  <a:pt x="577850" y="1669402"/>
                </a:lnTo>
                <a:lnTo>
                  <a:pt x="577850" y="1707502"/>
                </a:lnTo>
                <a:lnTo>
                  <a:pt x="508000" y="1815452"/>
                </a:lnTo>
                <a:lnTo>
                  <a:pt x="0" y="1002652"/>
                </a:lnTo>
                <a:lnTo>
                  <a:pt x="717801" y="0"/>
                </a:lnTo>
                <a:close/>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064619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项目选址推荐方案及其符合性分析</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05</a:t>
            </a: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4" y="778314"/>
            <a:ext cx="986812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5.5</a:t>
            </a:r>
            <a:r>
              <a:rPr lang="zh-CN" altLang="en-US" sz="2000" dirty="0">
                <a:latin typeface="微软雅黑" pitchFamily="34" charset="-122"/>
                <a:ea typeface="微软雅黑" pitchFamily="34" charset="-122"/>
              </a:rPr>
              <a:t>项目选址对于社会影响分析</a:t>
            </a:r>
            <a:endParaRPr lang="en-US" altLang="zh-CN" sz="2000" dirty="0">
              <a:latin typeface="微软雅黑" pitchFamily="34" charset="-122"/>
              <a:ea typeface="微软雅黑" pitchFamily="34" charset="-122"/>
            </a:endParaRPr>
          </a:p>
        </p:txBody>
      </p:sp>
      <p:sp>
        <p:nvSpPr>
          <p:cNvPr id="2" name="文本框 1">
            <a:extLst>
              <a:ext uri="{FF2B5EF4-FFF2-40B4-BE49-F238E27FC236}">
                <a16:creationId xmlns:a16="http://schemas.microsoft.com/office/drawing/2014/main" id="{5A4723F0-32D8-6990-A4B4-776BA2B20222}"/>
              </a:ext>
            </a:extLst>
          </p:cNvPr>
          <p:cNvSpPr txBox="1"/>
          <p:nvPr/>
        </p:nvSpPr>
        <p:spPr>
          <a:xfrm>
            <a:off x="322263" y="1337485"/>
            <a:ext cx="14474825" cy="6501267"/>
          </a:xfrm>
          <a:prstGeom prst="rect">
            <a:avLst/>
          </a:prstGeom>
          <a:noFill/>
        </p:spPr>
        <p:txBody>
          <a:bodyPr wrap="square" rtlCol="0">
            <a:spAutoFit/>
          </a:bodyPr>
          <a:lstStyle/>
          <a:p>
            <a:pPr marL="342900" indent="-342900">
              <a:lnSpc>
                <a:spcPct val="150000"/>
              </a:lnSpc>
              <a:buFont typeface="Wingdings" panose="05000000000000000000" pitchFamily="2" charset="2"/>
              <a:buChar char="p"/>
            </a:pPr>
            <a:r>
              <a:rPr lang="zh-CN" altLang="en-US" sz="2000" b="1" dirty="0">
                <a:latin typeface="微软雅黑" pitchFamily="34" charset="-122"/>
                <a:ea typeface="微软雅黑" pitchFamily="34" charset="-122"/>
              </a:rPr>
              <a:t>正面的社会影响分析：</a:t>
            </a:r>
            <a:endParaRPr lang="en-US" altLang="zh-CN" sz="2000" b="1" dirty="0">
              <a:latin typeface="微软雅黑" pitchFamily="34" charset="-122"/>
              <a:ea typeface="微软雅黑" pitchFamily="34" charset="-122"/>
            </a:endParaRPr>
          </a:p>
          <a:p>
            <a:pPr marL="457200" indent="-457200">
              <a:lnSpc>
                <a:spcPct val="150000"/>
              </a:lnSpc>
              <a:buFont typeface="+mj-ea"/>
              <a:buAutoNum type="circleNumDbPlain"/>
            </a:pPr>
            <a:r>
              <a:rPr lang="zh-CN" altLang="en-US" sz="2000" b="1" dirty="0">
                <a:latin typeface="微软雅黑" pitchFamily="34" charset="-122"/>
                <a:ea typeface="微软雅黑" pitchFamily="34" charset="-122"/>
              </a:rPr>
              <a:t>提升踏水中学的办学水平，有利于留住踏水镇的优秀师生：</a:t>
            </a:r>
            <a:r>
              <a:rPr lang="zh-CN" altLang="en-US" sz="2000" dirty="0">
                <a:latin typeface="微软雅黑" pitchFamily="34" charset="-122"/>
                <a:ea typeface="微软雅黑" pitchFamily="34" charset="-122"/>
              </a:rPr>
              <a:t>踏水中学扩建后满足寄宿师生的需求，提高了中学硬件条件和办学水平，扩大招生的规模，有利于留住踏水镇的优秀师生，</a:t>
            </a:r>
            <a:endParaRPr lang="en-US" altLang="zh-CN" sz="2000" dirty="0">
              <a:latin typeface="微软雅黑" pitchFamily="34" charset="-122"/>
              <a:ea typeface="微软雅黑" pitchFamily="34" charset="-122"/>
            </a:endParaRPr>
          </a:p>
          <a:p>
            <a:pPr marL="457200" indent="-457200">
              <a:lnSpc>
                <a:spcPct val="150000"/>
              </a:lnSpc>
              <a:buFont typeface="+mj-ea"/>
              <a:buAutoNum type="circleNumDbPlain"/>
            </a:pPr>
            <a:r>
              <a:rPr lang="zh-CN" altLang="en-US" sz="2000" b="1" dirty="0">
                <a:latin typeface="微软雅黑" pitchFamily="34" charset="-122"/>
                <a:ea typeface="微软雅黑" pitchFamily="34" charset="-122"/>
              </a:rPr>
              <a:t>有利于沙湾区义务教育和社会稳定的发展：</a:t>
            </a:r>
            <a:r>
              <a:rPr lang="zh-CN" altLang="en-US" sz="2000" dirty="0">
                <a:latin typeface="微软雅黑" pitchFamily="34" charset="-122"/>
                <a:ea typeface="微软雅黑" pitchFamily="34" charset="-122"/>
              </a:rPr>
              <a:t>原碧山乡和踏水镇合并为一个镇之后，辖区内的初中生多并入踏水中学就读，扩建满足了新增师生的需求，且扩建后能在一定程度上分流沙湾城区的部分初中生，缓解沙湾城区内绥山中学和凤凰中学的招生压力。促进基础教育协调发展。</a:t>
            </a:r>
            <a:endParaRPr lang="en-US" altLang="zh-CN" sz="2000" dirty="0">
              <a:latin typeface="微软雅黑" pitchFamily="34" charset="-122"/>
              <a:ea typeface="微软雅黑" pitchFamily="34" charset="-122"/>
            </a:endParaRPr>
          </a:p>
          <a:p>
            <a:pPr marL="457200" indent="-457200">
              <a:lnSpc>
                <a:spcPct val="150000"/>
              </a:lnSpc>
              <a:buFont typeface="+mj-ea"/>
              <a:buAutoNum type="circleNumDbPlain"/>
            </a:pPr>
            <a:r>
              <a:rPr lang="zh-CN" altLang="en-US" sz="2000" b="1" dirty="0">
                <a:latin typeface="微软雅黑" pitchFamily="34" charset="-122"/>
                <a:ea typeface="微软雅黑" pitchFamily="34" charset="-122"/>
              </a:rPr>
              <a:t>有利于保护沫溪河生态环境：</a:t>
            </a:r>
            <a:r>
              <a:rPr lang="zh-CN" altLang="en-US" sz="2000" dirty="0">
                <a:latin typeface="微软雅黑" pitchFamily="34" charset="-122"/>
                <a:ea typeface="微软雅黑" pitchFamily="34" charset="-122"/>
              </a:rPr>
              <a:t>扩建后配建一座小型的污水处理站，能有效处理学校及周边生活污水，保护沫溪河。</a:t>
            </a:r>
            <a:endParaRPr lang="en-US" altLang="zh-CN" sz="2000" dirty="0">
              <a:latin typeface="微软雅黑" pitchFamily="34" charset="-122"/>
              <a:ea typeface="微软雅黑" pitchFamily="34" charset="-122"/>
            </a:endParaRPr>
          </a:p>
          <a:p>
            <a:pPr>
              <a:lnSpc>
                <a:spcPct val="150000"/>
              </a:lnSpc>
            </a:pPr>
            <a:endParaRPr lang="en-US" altLang="zh-CN" sz="2000" dirty="0">
              <a:latin typeface="微软雅黑" pitchFamily="34" charset="-122"/>
              <a:ea typeface="微软雅黑" pitchFamily="34" charset="-122"/>
            </a:endParaRPr>
          </a:p>
          <a:p>
            <a:pPr marL="342900" indent="-342900">
              <a:lnSpc>
                <a:spcPct val="150000"/>
              </a:lnSpc>
              <a:buFont typeface="Wingdings" panose="05000000000000000000" pitchFamily="2" charset="2"/>
              <a:buChar char="p"/>
            </a:pPr>
            <a:r>
              <a:rPr lang="zh-CN" altLang="en-US" sz="2000" b="1" dirty="0">
                <a:latin typeface="微软雅黑" pitchFamily="34" charset="-122"/>
                <a:ea typeface="微软雅黑" pitchFamily="34" charset="-122"/>
              </a:rPr>
              <a:t>负面的社会影响分析：</a:t>
            </a:r>
            <a:endParaRPr lang="en-US" altLang="zh-CN" sz="2000" b="1" dirty="0">
              <a:latin typeface="微软雅黑" pitchFamily="34" charset="-122"/>
              <a:ea typeface="微软雅黑" pitchFamily="34" charset="-122"/>
            </a:endParaRPr>
          </a:p>
          <a:p>
            <a:pPr marL="457200" indent="-457200">
              <a:lnSpc>
                <a:spcPct val="150000"/>
              </a:lnSpc>
              <a:buFont typeface="+mj-ea"/>
              <a:buAutoNum type="circleNumDbPlain"/>
            </a:pPr>
            <a:r>
              <a:rPr lang="zh-CN" altLang="en-US" sz="2000" dirty="0">
                <a:latin typeface="微软雅黑" pitchFamily="34" charset="-122"/>
                <a:ea typeface="微软雅黑" pitchFamily="34" charset="-122"/>
              </a:rPr>
              <a:t>本项目的新增占地主要带来的负面社会影响是对踏水中学周边的居民生活的影响。扩建选址周围有一定数量的居民点，项目施工期间车辆的进出以及对于现有道路的占用将不可避免地暂时给周边环境带来噪声、废弃污染、交通拥堵，给中学周边人们的生活和工作带来负面影响。</a:t>
            </a:r>
            <a:endParaRPr lang="en-US" altLang="zh-CN" sz="2000" dirty="0">
              <a:latin typeface="微软雅黑" pitchFamily="34" charset="-122"/>
              <a:ea typeface="微软雅黑" pitchFamily="34" charset="-122"/>
            </a:endParaRPr>
          </a:p>
          <a:p>
            <a:pPr>
              <a:lnSpc>
                <a:spcPct val="150000"/>
              </a:lnSpc>
            </a:pPr>
            <a:endParaRPr lang="en-US" altLang="zh-CN" sz="2000" b="1" dirty="0">
              <a:latin typeface="微软雅黑" pitchFamily="34" charset="-122"/>
              <a:ea typeface="微软雅黑" pitchFamily="34" charset="-122"/>
            </a:endParaRPr>
          </a:p>
          <a:p>
            <a:pPr>
              <a:lnSpc>
                <a:spcPct val="150000"/>
              </a:lnSpc>
            </a:pPr>
            <a:r>
              <a:rPr lang="zh-CN" altLang="en-US" sz="2000" b="1" dirty="0">
                <a:latin typeface="微软雅黑" pitchFamily="34" charset="-122"/>
                <a:ea typeface="微软雅黑" pitchFamily="34" charset="-122"/>
              </a:rPr>
              <a:t>综上所述，本次踏水中学的扩建对于区域内社会环境的影响基本上是有利的。</a:t>
            </a:r>
            <a:endParaRPr lang="en-US" altLang="zh-CN" sz="2000" b="1" dirty="0">
              <a:latin typeface="微软雅黑" pitchFamily="34" charset="-122"/>
              <a:ea typeface="微软雅黑" pitchFamily="34" charset="-122"/>
            </a:endParaRPr>
          </a:p>
        </p:txBody>
      </p:sp>
    </p:spTree>
    <p:extLst>
      <p:ext uri="{BB962C8B-B14F-4D97-AF65-F5344CB8AC3E}">
        <p14:creationId xmlns:p14="http://schemas.microsoft.com/office/powerpoint/2010/main" val="1529450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项目选址推荐方案及其符合性分析</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05</a:t>
            </a:r>
          </a:p>
        </p:txBody>
      </p:sp>
      <p:sp>
        <p:nvSpPr>
          <p:cNvPr id="9" name="文本框 8">
            <a:extLst>
              <a:ext uri="{FF2B5EF4-FFF2-40B4-BE49-F238E27FC236}">
                <a16:creationId xmlns:a16="http://schemas.microsoft.com/office/drawing/2014/main" id="{B714F82F-A30D-F36E-8782-783E4228A078}"/>
              </a:ext>
            </a:extLst>
          </p:cNvPr>
          <p:cNvSpPr txBox="1"/>
          <p:nvPr/>
        </p:nvSpPr>
        <p:spPr>
          <a:xfrm>
            <a:off x="2057174" y="778314"/>
            <a:ext cx="9868126" cy="499624"/>
          </a:xfrm>
          <a:prstGeom prst="rect">
            <a:avLst/>
          </a:prstGeom>
          <a:noFill/>
        </p:spPr>
        <p:txBody>
          <a:bodyPr wrap="square" rtlCol="0">
            <a:spAutoFit/>
          </a:bodyPr>
          <a:lstStyle/>
          <a:p>
            <a:pPr indent="457200">
              <a:lnSpc>
                <a:spcPct val="150000"/>
              </a:lnSpc>
            </a:pPr>
            <a:r>
              <a:rPr lang="en-US" altLang="zh-CN" sz="2000" dirty="0">
                <a:latin typeface="微软雅黑" pitchFamily="34" charset="-122"/>
                <a:ea typeface="微软雅黑" pitchFamily="34" charset="-122"/>
              </a:rPr>
              <a:t>5.6</a:t>
            </a:r>
            <a:r>
              <a:rPr lang="zh-CN" altLang="en-US" sz="2000" dirty="0">
                <a:latin typeface="微软雅黑" pitchFamily="34" charset="-122"/>
                <a:ea typeface="微软雅黑" pitchFamily="34" charset="-122"/>
              </a:rPr>
              <a:t>项目选址对于交通设施的影响</a:t>
            </a:r>
            <a:endParaRPr lang="en-US" altLang="zh-CN" sz="2000" dirty="0">
              <a:latin typeface="微软雅黑" pitchFamily="34" charset="-122"/>
              <a:ea typeface="微软雅黑" pitchFamily="34" charset="-122"/>
            </a:endParaRPr>
          </a:p>
        </p:txBody>
      </p:sp>
      <p:sp>
        <p:nvSpPr>
          <p:cNvPr id="2" name="文本框 1">
            <a:extLst>
              <a:ext uri="{FF2B5EF4-FFF2-40B4-BE49-F238E27FC236}">
                <a16:creationId xmlns:a16="http://schemas.microsoft.com/office/drawing/2014/main" id="{5A4723F0-32D8-6990-A4B4-776BA2B20222}"/>
              </a:ext>
            </a:extLst>
          </p:cNvPr>
          <p:cNvSpPr txBox="1"/>
          <p:nvPr/>
        </p:nvSpPr>
        <p:spPr>
          <a:xfrm>
            <a:off x="322263" y="1520365"/>
            <a:ext cx="14474826" cy="1422954"/>
          </a:xfrm>
          <a:prstGeom prst="rect">
            <a:avLst/>
          </a:prstGeom>
          <a:noFill/>
        </p:spPr>
        <p:txBody>
          <a:bodyPr wrap="square" rtlCol="0">
            <a:spAutoFit/>
          </a:bodyPr>
          <a:lstStyle/>
          <a:p>
            <a:pPr indent="457200">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踏水中学经本次扩建选址，中小学用地增加了</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4223</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㎡，依据</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建设项目交通影响评价技术标准</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，中学的高峰小时交通出行率为</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6~12</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人次</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百平方米建筑面积，计算可得出扩建后中学高峰小时出行率增加</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380</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人次。</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a:p>
            <a:pPr indent="457200">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但由于未达到此标准里交通影响评价启动阈值，因此说明此次扩建对于周围交通影响较小。</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11" name="图片 10">
            <a:extLst>
              <a:ext uri="{FF2B5EF4-FFF2-40B4-BE49-F238E27FC236}">
                <a16:creationId xmlns:a16="http://schemas.microsoft.com/office/drawing/2014/main" id="{B1CB8387-87A5-3A81-8282-4FDF26B50A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204" y="4826092"/>
            <a:ext cx="6610350" cy="1123950"/>
          </a:xfrm>
          <a:prstGeom prst="rect">
            <a:avLst/>
          </a:prstGeom>
        </p:spPr>
      </p:pic>
      <p:sp>
        <p:nvSpPr>
          <p:cNvPr id="13" name="文本框 12">
            <a:extLst>
              <a:ext uri="{FF2B5EF4-FFF2-40B4-BE49-F238E27FC236}">
                <a16:creationId xmlns:a16="http://schemas.microsoft.com/office/drawing/2014/main" id="{1E5D97BC-BC2A-B4FE-461F-CC98D4FA2090}"/>
              </a:ext>
            </a:extLst>
          </p:cNvPr>
          <p:cNvSpPr txBox="1"/>
          <p:nvPr/>
        </p:nvSpPr>
        <p:spPr>
          <a:xfrm>
            <a:off x="1369878" y="6020226"/>
            <a:ext cx="4594226" cy="499624"/>
          </a:xfrm>
          <a:prstGeom prst="rect">
            <a:avLst/>
          </a:prstGeom>
          <a:noFill/>
        </p:spPr>
        <p:txBody>
          <a:bodyPr wrap="square" rtlCol="0">
            <a:spAutoFit/>
          </a:bodyPr>
          <a:lstStyle/>
          <a:p>
            <a:pPr indent="457200">
              <a:lnSpc>
                <a:spcPct val="150000"/>
              </a:lnSpc>
            </a:pP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建设项目交通影响评价技术标准</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p>
        </p:txBody>
      </p:sp>
      <p:pic>
        <p:nvPicPr>
          <p:cNvPr id="15" name="图片 14">
            <a:extLst>
              <a:ext uri="{FF2B5EF4-FFF2-40B4-BE49-F238E27FC236}">
                <a16:creationId xmlns:a16="http://schemas.microsoft.com/office/drawing/2014/main" id="{EF1BB620-E5D2-89D5-3463-068FDB44D9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97" y="6623841"/>
            <a:ext cx="6467475" cy="3133725"/>
          </a:xfrm>
          <a:prstGeom prst="rect">
            <a:avLst/>
          </a:prstGeom>
        </p:spPr>
      </p:pic>
      <p:sp>
        <p:nvSpPr>
          <p:cNvPr id="16" name="文本框 15">
            <a:extLst>
              <a:ext uri="{FF2B5EF4-FFF2-40B4-BE49-F238E27FC236}">
                <a16:creationId xmlns:a16="http://schemas.microsoft.com/office/drawing/2014/main" id="{FD957AE7-B807-9BDD-634E-565C723B9504}"/>
              </a:ext>
            </a:extLst>
          </p:cNvPr>
          <p:cNvSpPr txBox="1"/>
          <p:nvPr/>
        </p:nvSpPr>
        <p:spPr>
          <a:xfrm>
            <a:off x="1369878" y="9779439"/>
            <a:ext cx="4594226" cy="499624"/>
          </a:xfrm>
          <a:prstGeom prst="rect">
            <a:avLst/>
          </a:prstGeom>
          <a:noFill/>
        </p:spPr>
        <p:txBody>
          <a:bodyPr wrap="square" rtlCol="0">
            <a:spAutoFit/>
          </a:bodyPr>
          <a:lstStyle/>
          <a:p>
            <a:pPr indent="457200">
              <a:lnSpc>
                <a:spcPct val="150000"/>
              </a:lnSpc>
            </a:pP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建设项目交通影响评价技术标准</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a:t>
            </a:r>
          </a:p>
        </p:txBody>
      </p:sp>
      <p:sp>
        <p:nvSpPr>
          <p:cNvPr id="17" name="矩形 16">
            <a:extLst>
              <a:ext uri="{FF2B5EF4-FFF2-40B4-BE49-F238E27FC236}">
                <a16:creationId xmlns:a16="http://schemas.microsoft.com/office/drawing/2014/main" id="{C75C56BF-063D-CE56-7D43-BDBE30206111}"/>
              </a:ext>
            </a:extLst>
          </p:cNvPr>
          <p:cNvSpPr/>
          <p:nvPr/>
        </p:nvSpPr>
        <p:spPr>
          <a:xfrm>
            <a:off x="866641" y="9493501"/>
            <a:ext cx="6337300" cy="241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060402F6-76BE-6310-663E-C8B010A02693}"/>
              </a:ext>
            </a:extLst>
          </p:cNvPr>
          <p:cNvSpPr/>
          <p:nvPr/>
        </p:nvSpPr>
        <p:spPr>
          <a:xfrm>
            <a:off x="1806441" y="5378701"/>
            <a:ext cx="4229100" cy="254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64412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17443" y="506162"/>
            <a:ext cx="648072" cy="590033"/>
          </a:xfrm>
          <a:prstGeom prst="rect">
            <a:avLst/>
          </a:prstGeom>
          <a:solidFill>
            <a:srgbClr val="D97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2447107" y="520700"/>
            <a:ext cx="0" cy="576263"/>
          </a:xfrm>
          <a:prstGeom prst="line">
            <a:avLst/>
          </a:prstGeom>
          <a:ln w="31750">
            <a:solidFill>
              <a:srgbClr val="D97E69"/>
            </a:solidFill>
          </a:ln>
        </p:spPr>
        <p:style>
          <a:lnRef idx="1">
            <a:schemeClr val="accent1"/>
          </a:lnRef>
          <a:fillRef idx="0">
            <a:schemeClr val="accent1"/>
          </a:fillRef>
          <a:effectRef idx="0">
            <a:schemeClr val="accent1"/>
          </a:effectRef>
          <a:fontRef idx="minor">
            <a:schemeClr val="tx1"/>
          </a:fontRef>
        </p:style>
      </p:cxnSp>
      <p:sp>
        <p:nvSpPr>
          <p:cNvPr id="6" name="TextBox 6"/>
          <p:cNvSpPr txBox="1"/>
          <p:nvPr/>
        </p:nvSpPr>
        <p:spPr>
          <a:xfrm>
            <a:off x="2447107" y="464044"/>
            <a:ext cx="6144443" cy="447484"/>
          </a:xfrm>
          <a:prstGeom prst="rect">
            <a:avLst/>
          </a:prstGeom>
          <a:noFill/>
        </p:spPr>
        <p:txBody>
          <a:bodyPr wrap="square" lIns="77398" tIns="38698" rIns="77398" bIns="38698" rtlCol="0">
            <a:spAutoFit/>
          </a:bodyPr>
          <a:lstStyle/>
          <a:p>
            <a:r>
              <a:rPr lang="zh-CN" altLang="en-US" sz="2400" b="1" dirty="0">
                <a:latin typeface="微软雅黑" pitchFamily="34" charset="-122"/>
                <a:ea typeface="微软雅黑" pitchFamily="34" charset="-122"/>
              </a:rPr>
              <a:t>结论与建议</a:t>
            </a:r>
          </a:p>
        </p:txBody>
      </p:sp>
      <p:sp>
        <p:nvSpPr>
          <p:cNvPr id="8" name="矩形 7"/>
          <p:cNvSpPr/>
          <p:nvPr/>
        </p:nvSpPr>
        <p:spPr>
          <a:xfrm>
            <a:off x="1482341" y="89322"/>
            <a:ext cx="995785" cy="1191993"/>
          </a:xfrm>
          <a:prstGeom prst="rect">
            <a:avLst/>
          </a:prstGeom>
        </p:spPr>
        <p:txBody>
          <a:bodyPr wrap="none">
            <a:spAutoFit/>
          </a:bodyPr>
          <a:lstStyle/>
          <a:p>
            <a:pPr algn="dist">
              <a:lnSpc>
                <a:spcPct val="150000"/>
              </a:lnSpc>
            </a:pPr>
            <a:r>
              <a:rPr lang="en-US" altLang="zh-CN" sz="5400" dirty="0">
                <a:latin typeface="微软雅黑" pitchFamily="34" charset="-122"/>
                <a:ea typeface="微软雅黑" pitchFamily="34" charset="-122"/>
              </a:rPr>
              <a:t>06</a:t>
            </a:r>
          </a:p>
        </p:txBody>
      </p:sp>
      <p:sp>
        <p:nvSpPr>
          <p:cNvPr id="7" name="文本框 6"/>
          <p:cNvSpPr txBox="1"/>
          <p:nvPr/>
        </p:nvSpPr>
        <p:spPr>
          <a:xfrm>
            <a:off x="395288" y="1204913"/>
            <a:ext cx="14401800" cy="2346283"/>
          </a:xfrm>
          <a:prstGeom prst="rect">
            <a:avLst/>
          </a:prstGeom>
          <a:noFill/>
        </p:spPr>
        <p:txBody>
          <a:bodyPr wrap="square" rtlCol="0">
            <a:spAutoFit/>
          </a:bodyPr>
          <a:lstStyle/>
          <a:p>
            <a:pPr indent="457200">
              <a:lnSpc>
                <a:spcPct val="150000"/>
              </a:lnSpc>
            </a:pPr>
            <a:r>
              <a:rPr lang="zh-CN" altLang="en-US" sz="2000" dirty="0">
                <a:latin typeface="微软雅黑" pitchFamily="34" charset="-122"/>
                <a:ea typeface="微软雅黑" pitchFamily="34" charset="-122"/>
              </a:rPr>
              <a:t>综上所述，本次踏水中学扩建项目选址符合在编的</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沙湾区国土空间规划现划定的</a:t>
            </a:r>
            <a:r>
              <a:rPr lang="zh-CN" altLang="en-US" sz="2000" dirty="0">
                <a:latin typeface="微软雅黑" pitchFamily="34" charset="-122"/>
                <a:ea typeface="微软雅黑" pitchFamily="34" charset="-122"/>
              </a:rPr>
              <a:t>三线，指标依据</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乐山市城市规划管理技术管理规定（</a:t>
            </a:r>
            <a:r>
              <a:rPr lang="en-US" altLang="zh-CN" sz="2000" dirty="0">
                <a:latin typeface="微软雅黑" pitchFamily="34" charset="-122"/>
                <a:ea typeface="微软雅黑" pitchFamily="34" charset="-122"/>
              </a:rPr>
              <a:t>2019</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，按十四五教育专项计划预估踏水中学学生扩至</a:t>
            </a:r>
            <a:r>
              <a:rPr lang="en-US" altLang="zh-CN" sz="2000" dirty="0">
                <a:latin typeface="微软雅黑" pitchFamily="34" charset="-122"/>
                <a:ea typeface="微软雅黑" pitchFamily="34" charset="-122"/>
              </a:rPr>
              <a:t>750-800</a:t>
            </a:r>
            <a:r>
              <a:rPr lang="zh-CN" altLang="en-US" sz="2000" dirty="0">
                <a:latin typeface="微软雅黑" pitchFamily="34" charset="-122"/>
                <a:ea typeface="微软雅黑" pitchFamily="34" charset="-122"/>
              </a:rPr>
              <a:t>人，整合后的面积为</a:t>
            </a:r>
            <a:r>
              <a:rPr lang="en-US" altLang="zh-CN" sz="2000" dirty="0">
                <a:latin typeface="微软雅黑" pitchFamily="34" charset="-122"/>
                <a:ea typeface="微软雅黑" pitchFamily="34" charset="-122"/>
              </a:rPr>
              <a:t>22019.92</a:t>
            </a:r>
            <a:r>
              <a:rPr lang="zh-CN" altLang="en-US" sz="2000" dirty="0">
                <a:latin typeface="微软雅黑" pitchFamily="34" charset="-122"/>
                <a:ea typeface="微软雅黑" pitchFamily="34" charset="-122"/>
              </a:rPr>
              <a:t>㎡，若按</a:t>
            </a:r>
            <a:r>
              <a:rPr lang="en-US" altLang="zh-CN" sz="2000" dirty="0">
                <a:latin typeface="微软雅黑" pitchFamily="34" charset="-122"/>
                <a:ea typeface="微软雅黑" pitchFamily="34" charset="-122"/>
              </a:rPr>
              <a:t>750</a:t>
            </a:r>
            <a:r>
              <a:rPr lang="zh-CN" altLang="en-US" sz="2000" dirty="0">
                <a:latin typeface="微软雅黑" pitchFamily="34" charset="-122"/>
                <a:ea typeface="微软雅黑" pitchFamily="34" charset="-122"/>
              </a:rPr>
              <a:t>人计算生均为</a:t>
            </a:r>
            <a:r>
              <a:rPr lang="en-US" altLang="zh-CN" sz="2000" dirty="0">
                <a:latin typeface="微软雅黑" pitchFamily="34" charset="-122"/>
                <a:ea typeface="微软雅黑" pitchFamily="34" charset="-122"/>
              </a:rPr>
              <a:t>29.35</a:t>
            </a:r>
            <a:r>
              <a:rPr lang="zh-CN" altLang="en-US" sz="2000" dirty="0">
                <a:latin typeface="微软雅黑" pitchFamily="34" charset="-122"/>
                <a:ea typeface="微软雅黑" pitchFamily="34" charset="-122"/>
              </a:rPr>
              <a:t>㎡，基本满足需求，建议同意本次踏水中学扩建选址方案并</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将本项目纳入正在编制的沙湾区国土空间规划统筹考虑。</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a:p>
            <a:pPr indent="457200">
              <a:lnSpc>
                <a:spcPct val="150000"/>
              </a:lnSpc>
            </a:pPr>
            <a:endParaRPr lang="en-US" altLang="zh-CN" sz="2000" dirty="0">
              <a:latin typeface="微软雅黑" pitchFamily="34" charset="-122"/>
              <a:ea typeface="微软雅黑" pitchFamily="34" charset="-122"/>
            </a:endParaRPr>
          </a:p>
        </p:txBody>
      </p:sp>
      <p:graphicFrame>
        <p:nvGraphicFramePr>
          <p:cNvPr id="2" name="表格 1">
            <a:extLst>
              <a:ext uri="{FF2B5EF4-FFF2-40B4-BE49-F238E27FC236}">
                <a16:creationId xmlns:a16="http://schemas.microsoft.com/office/drawing/2014/main" id="{951FE5B8-712B-36A8-437B-9E7AEDCEAF7E}"/>
              </a:ext>
            </a:extLst>
          </p:cNvPr>
          <p:cNvGraphicFramePr>
            <a:graphicFrameLocks noGrp="1"/>
          </p:cNvGraphicFramePr>
          <p:nvPr>
            <p:extLst>
              <p:ext uri="{D42A27DB-BD31-4B8C-83A1-F6EECF244321}">
                <p14:modId xmlns:p14="http://schemas.microsoft.com/office/powerpoint/2010/main" val="3599861209"/>
              </p:ext>
            </p:extLst>
          </p:nvPr>
        </p:nvGraphicFramePr>
        <p:xfrm>
          <a:off x="6362701" y="3322366"/>
          <a:ext cx="8434387" cy="2164034"/>
        </p:xfrm>
        <a:graphic>
          <a:graphicData uri="http://schemas.openxmlformats.org/drawingml/2006/table">
            <a:tbl>
              <a:tblPr firstRow="1" firstCol="1" bandRow="1">
                <a:tableStyleId>{5C22544A-7EE6-4342-B048-85BDC9FD1C3A}</a:tableStyleId>
              </a:tblPr>
              <a:tblGrid>
                <a:gridCol w="1351125">
                  <a:extLst>
                    <a:ext uri="{9D8B030D-6E8A-4147-A177-3AD203B41FA5}">
                      <a16:colId xmlns:a16="http://schemas.microsoft.com/office/drawing/2014/main" val="1720042943"/>
                    </a:ext>
                  </a:extLst>
                </a:gridCol>
                <a:gridCol w="964638">
                  <a:extLst>
                    <a:ext uri="{9D8B030D-6E8A-4147-A177-3AD203B41FA5}">
                      <a16:colId xmlns:a16="http://schemas.microsoft.com/office/drawing/2014/main" val="711401837"/>
                    </a:ext>
                  </a:extLst>
                </a:gridCol>
                <a:gridCol w="701409">
                  <a:extLst>
                    <a:ext uri="{9D8B030D-6E8A-4147-A177-3AD203B41FA5}">
                      <a16:colId xmlns:a16="http://schemas.microsoft.com/office/drawing/2014/main" val="3662655838"/>
                    </a:ext>
                  </a:extLst>
                </a:gridCol>
                <a:gridCol w="1224683">
                  <a:extLst>
                    <a:ext uri="{9D8B030D-6E8A-4147-A177-3AD203B41FA5}">
                      <a16:colId xmlns:a16="http://schemas.microsoft.com/office/drawing/2014/main" val="2194951302"/>
                    </a:ext>
                  </a:extLst>
                </a:gridCol>
                <a:gridCol w="1071440">
                  <a:extLst>
                    <a:ext uri="{9D8B030D-6E8A-4147-A177-3AD203B41FA5}">
                      <a16:colId xmlns:a16="http://schemas.microsoft.com/office/drawing/2014/main" val="1668170357"/>
                    </a:ext>
                  </a:extLst>
                </a:gridCol>
                <a:gridCol w="1040364">
                  <a:extLst>
                    <a:ext uri="{9D8B030D-6E8A-4147-A177-3AD203B41FA5}">
                      <a16:colId xmlns:a16="http://schemas.microsoft.com/office/drawing/2014/main" val="2589231998"/>
                    </a:ext>
                  </a:extLst>
                </a:gridCol>
                <a:gridCol w="1040364">
                  <a:extLst>
                    <a:ext uri="{9D8B030D-6E8A-4147-A177-3AD203B41FA5}">
                      <a16:colId xmlns:a16="http://schemas.microsoft.com/office/drawing/2014/main" val="3920237445"/>
                    </a:ext>
                  </a:extLst>
                </a:gridCol>
                <a:gridCol w="1040364">
                  <a:extLst>
                    <a:ext uri="{9D8B030D-6E8A-4147-A177-3AD203B41FA5}">
                      <a16:colId xmlns:a16="http://schemas.microsoft.com/office/drawing/2014/main" val="3102197391"/>
                    </a:ext>
                  </a:extLst>
                </a:gridCol>
              </a:tblGrid>
              <a:tr h="1082017">
                <a:tc>
                  <a:txBody>
                    <a:bodyPr/>
                    <a:lstStyle/>
                    <a:p>
                      <a:pPr algn="ctr" fontAlgn="ctr"/>
                      <a:r>
                        <a:rPr lang="zh-CN" altLang="en-US" sz="1600" u="none" strike="noStrike">
                          <a:effectLst/>
                        </a:rPr>
                        <a:t>用地类型</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zh-CN" altLang="en-US" sz="1600" u="none" strike="noStrike">
                          <a:effectLst/>
                        </a:rPr>
                        <a:t>面积（㎡）</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zh-CN" altLang="en-US" sz="1600" u="none" strike="noStrike" dirty="0">
                          <a:effectLst/>
                        </a:rPr>
                        <a:t>容积率</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zh-CN" altLang="en-US" sz="1600" u="none" strike="noStrike" dirty="0">
                          <a:effectLst/>
                        </a:rPr>
                        <a:t>建筑密度（</a:t>
                      </a:r>
                      <a:r>
                        <a:rPr lang="en-US" altLang="zh-CN" sz="1600" u="none" strike="noStrike" dirty="0">
                          <a:effectLst/>
                        </a:rPr>
                        <a:t>%</a:t>
                      </a:r>
                      <a:r>
                        <a:rPr lang="zh-CN" altLang="en-US" sz="1600" u="none" strike="noStrike" dirty="0">
                          <a:effectLst/>
                        </a:rPr>
                        <a:t>）</a:t>
                      </a:r>
                      <a:endParaRPr lang="zh-CN" alt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marL="0" algn="ctr" defTabSz="1424940" rtl="0" eaLnBrk="1" fontAlgn="ctr" latinLnBrk="0" hangingPunct="1"/>
                      <a:r>
                        <a:rPr lang="zh-CN" altLang="en-US" sz="1600" b="1" u="none" strike="noStrike" kern="1200" dirty="0">
                          <a:solidFill>
                            <a:schemeClr val="lt1"/>
                          </a:solidFill>
                          <a:effectLst/>
                          <a:latin typeface="+mn-lt"/>
                          <a:ea typeface="+mn-ea"/>
                          <a:cs typeface="+mn-cs"/>
                        </a:rPr>
                        <a:t>绿地率（</a:t>
                      </a:r>
                      <a:r>
                        <a:rPr lang="en-US" altLang="zh-CN" sz="1600" b="1" u="none" strike="noStrike" kern="1200" dirty="0">
                          <a:solidFill>
                            <a:schemeClr val="lt1"/>
                          </a:solidFill>
                          <a:effectLst/>
                          <a:latin typeface="+mn-lt"/>
                          <a:ea typeface="+mn-ea"/>
                          <a:cs typeface="+mn-cs"/>
                        </a:rPr>
                        <a:t>%</a:t>
                      </a:r>
                      <a:r>
                        <a:rPr lang="zh-CN" altLang="en-US" sz="1600" b="1" u="none" strike="noStrike" kern="1200" dirty="0">
                          <a:solidFill>
                            <a:schemeClr val="lt1"/>
                          </a:solidFill>
                          <a:effectLst/>
                          <a:latin typeface="+mn-lt"/>
                          <a:ea typeface="+mn-ea"/>
                          <a:cs typeface="+mn-cs"/>
                        </a:rPr>
                        <a:t>）</a:t>
                      </a:r>
                    </a:p>
                  </a:txBody>
                  <a:tcPr marL="9525" marR="9525" marT="9525" marB="0" anchor="ctr"/>
                </a:tc>
                <a:tc>
                  <a:txBody>
                    <a:bodyPr/>
                    <a:lstStyle/>
                    <a:p>
                      <a:pPr marL="0" algn="ctr" defTabSz="1424940" rtl="0" eaLnBrk="1" fontAlgn="ctr" latinLnBrk="0" hangingPunct="1"/>
                      <a:r>
                        <a:rPr lang="zh-CN" altLang="en-US" sz="1600" b="1" u="none" strike="noStrike" kern="1200" dirty="0">
                          <a:solidFill>
                            <a:schemeClr val="lt1"/>
                          </a:solidFill>
                          <a:effectLst/>
                          <a:latin typeface="+mn-lt"/>
                          <a:ea typeface="+mn-ea"/>
                          <a:cs typeface="+mn-cs"/>
                        </a:rPr>
                        <a:t>建筑高度（</a:t>
                      </a:r>
                      <a:r>
                        <a:rPr lang="en-US" altLang="zh-CN" sz="1600" b="1" u="none" strike="noStrike" kern="1200" dirty="0">
                          <a:solidFill>
                            <a:schemeClr val="lt1"/>
                          </a:solidFill>
                          <a:effectLst/>
                          <a:latin typeface="+mn-lt"/>
                          <a:ea typeface="+mn-ea"/>
                          <a:cs typeface="+mn-cs"/>
                        </a:rPr>
                        <a:t>m</a:t>
                      </a:r>
                      <a:r>
                        <a:rPr lang="zh-CN" altLang="en-US" sz="1600" b="1" u="none" strike="noStrike" kern="1200" dirty="0">
                          <a:solidFill>
                            <a:schemeClr val="lt1"/>
                          </a:solidFill>
                          <a:effectLst/>
                          <a:latin typeface="+mn-lt"/>
                          <a:ea typeface="+mn-ea"/>
                          <a:cs typeface="+mn-cs"/>
                        </a:rPr>
                        <a:t>）</a:t>
                      </a:r>
                    </a:p>
                  </a:txBody>
                  <a:tcPr marL="9525" marR="9525" marT="9525" marB="0" anchor="ctr"/>
                </a:tc>
                <a:tc>
                  <a:txBody>
                    <a:bodyPr/>
                    <a:lstStyle/>
                    <a:p>
                      <a:pPr marL="0" algn="ctr" defTabSz="1424940" rtl="0" eaLnBrk="1" fontAlgn="ctr" latinLnBrk="0" hangingPunct="1"/>
                      <a:r>
                        <a:rPr lang="zh-CN" altLang="en-US" sz="1600" b="1" u="none" strike="noStrike" kern="1200" dirty="0">
                          <a:solidFill>
                            <a:schemeClr val="lt1"/>
                          </a:solidFill>
                          <a:effectLst/>
                          <a:latin typeface="+mn-lt"/>
                          <a:ea typeface="+mn-ea"/>
                          <a:cs typeface="+mn-cs"/>
                        </a:rPr>
                        <a:t>配套设施</a:t>
                      </a:r>
                    </a:p>
                  </a:txBody>
                  <a:tcPr marL="9525" marR="9525" marT="9525" marB="0" anchor="ctr"/>
                </a:tc>
                <a:tc>
                  <a:txBody>
                    <a:bodyPr/>
                    <a:lstStyle/>
                    <a:p>
                      <a:pPr marL="0" algn="ctr" defTabSz="1424940" rtl="0" eaLnBrk="1" fontAlgn="ctr" latinLnBrk="0" hangingPunct="1"/>
                      <a:r>
                        <a:rPr lang="zh-CN" altLang="en-US" sz="1600" b="1" u="none" strike="noStrike" kern="1200" dirty="0">
                          <a:solidFill>
                            <a:schemeClr val="lt1"/>
                          </a:solidFill>
                          <a:effectLst/>
                          <a:latin typeface="+mn-lt"/>
                          <a:ea typeface="+mn-ea"/>
                          <a:cs typeface="+mn-cs"/>
                        </a:rPr>
                        <a:t>备注</a:t>
                      </a:r>
                    </a:p>
                  </a:txBody>
                  <a:tcPr marL="9525" marR="9525" marT="9525" marB="0" anchor="ctr"/>
                </a:tc>
                <a:extLst>
                  <a:ext uri="{0D108BD9-81ED-4DB2-BD59-A6C34878D82A}">
                    <a16:rowId xmlns:a16="http://schemas.microsoft.com/office/drawing/2014/main" val="562800156"/>
                  </a:ext>
                </a:extLst>
              </a:tr>
              <a:tr h="1082017">
                <a:tc>
                  <a:txBody>
                    <a:bodyPr/>
                    <a:lstStyle/>
                    <a:p>
                      <a:pPr algn="ctr" fontAlgn="ctr"/>
                      <a:r>
                        <a:rPr lang="zh-CN" altLang="en-US" sz="1600" u="none" strike="noStrike">
                          <a:effectLst/>
                        </a:rPr>
                        <a:t>中小学用地</a:t>
                      </a:r>
                      <a:endParaRPr lang="zh-CN" altLang="en-US" sz="16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600" u="none" strike="noStrike" dirty="0">
                          <a:effectLst/>
                        </a:rPr>
                        <a:t>22019.92</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zh-CN" altLang="en-US" sz="1600" u="none" strike="noStrike" dirty="0">
                          <a:effectLst/>
                        </a:rPr>
                        <a:t>≤</a:t>
                      </a:r>
                      <a:r>
                        <a:rPr lang="en-US" altLang="zh-CN" sz="1600" u="none" strike="noStrike" dirty="0">
                          <a:effectLst/>
                        </a:rPr>
                        <a:t>1.5</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zh-CN" altLang="en-US" sz="1600" u="none" strike="noStrike" dirty="0">
                          <a:effectLst/>
                        </a:rPr>
                        <a:t>≤</a:t>
                      </a:r>
                      <a:r>
                        <a:rPr lang="en-US" altLang="zh-CN" sz="1600" u="none" strike="noStrike" dirty="0">
                          <a:effectLst/>
                        </a:rPr>
                        <a:t>30%</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zh-CN" altLang="en-US" sz="1600" u="none" strike="noStrike" dirty="0">
                          <a:effectLst/>
                        </a:rPr>
                        <a:t>≥</a:t>
                      </a:r>
                      <a:r>
                        <a:rPr lang="en-US" altLang="zh-CN" sz="1600" u="none" strike="noStrike" dirty="0">
                          <a:effectLst/>
                        </a:rPr>
                        <a:t>30</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600" b="0" i="0" u="none" strike="noStrike" dirty="0">
                          <a:solidFill>
                            <a:srgbClr val="000000"/>
                          </a:solidFill>
                          <a:effectLst/>
                          <a:latin typeface="等线" panose="02010600030101010101" pitchFamily="2" charset="-122"/>
                          <a:ea typeface="等线" panose="02010600030101010101" pitchFamily="2" charset="-122"/>
                        </a:rPr>
                        <a:t>21</a:t>
                      </a:r>
                    </a:p>
                  </a:txBody>
                  <a:tcPr marL="9525" marR="9525" marT="9525"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小型污水处理站</a:t>
                      </a:r>
                      <a:endParaRPr lang="en-US" altLang="zh-CN"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可比容积率不超过</a:t>
                      </a:r>
                      <a:r>
                        <a:rPr lang="en-US" altLang="zh-CN" sz="1600" b="0" i="0" u="none" strike="noStrike" dirty="0">
                          <a:solidFill>
                            <a:srgbClr val="000000"/>
                          </a:solidFill>
                          <a:effectLst/>
                          <a:latin typeface="等线" panose="02010600030101010101" pitchFamily="2" charset="-122"/>
                          <a:ea typeface="等线" panose="02010600030101010101" pitchFamily="2" charset="-122"/>
                        </a:rPr>
                        <a:t>0.8</a:t>
                      </a:r>
                    </a:p>
                  </a:txBody>
                  <a:tcPr marL="9525" marR="9525" marT="9525" marB="0" anchor="ctr"/>
                </a:tc>
                <a:extLst>
                  <a:ext uri="{0D108BD9-81ED-4DB2-BD59-A6C34878D82A}">
                    <a16:rowId xmlns:a16="http://schemas.microsoft.com/office/drawing/2014/main" val="3365255908"/>
                  </a:ext>
                </a:extLst>
              </a:tr>
            </a:tbl>
          </a:graphicData>
        </a:graphic>
      </p:graphicFrame>
      <p:grpSp>
        <p:nvGrpSpPr>
          <p:cNvPr id="11" name="组合 10">
            <a:extLst>
              <a:ext uri="{FF2B5EF4-FFF2-40B4-BE49-F238E27FC236}">
                <a16:creationId xmlns:a16="http://schemas.microsoft.com/office/drawing/2014/main" id="{FD8A0212-AB77-E48B-ED0F-B09101004593}"/>
              </a:ext>
            </a:extLst>
          </p:cNvPr>
          <p:cNvGrpSpPr/>
          <p:nvPr/>
        </p:nvGrpSpPr>
        <p:grpSpPr>
          <a:xfrm>
            <a:off x="322263" y="3309256"/>
            <a:ext cx="6020889" cy="6817179"/>
            <a:chOff x="322262" y="1517259"/>
            <a:chExt cx="5988385" cy="6780376"/>
          </a:xfrm>
        </p:grpSpPr>
        <p:pic>
          <p:nvPicPr>
            <p:cNvPr id="12" name="图片 11">
              <a:extLst>
                <a:ext uri="{FF2B5EF4-FFF2-40B4-BE49-F238E27FC236}">
                  <a16:creationId xmlns:a16="http://schemas.microsoft.com/office/drawing/2014/main" id="{42CC503F-EAC7-5DDF-F447-D8761177D82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276" t="21724" r="8903" b="16242"/>
            <a:stretch/>
          </p:blipFill>
          <p:spPr>
            <a:xfrm>
              <a:off x="368075" y="1517259"/>
              <a:ext cx="5942572" cy="6780376"/>
            </a:xfrm>
            <a:prstGeom prst="rect">
              <a:avLst/>
            </a:prstGeom>
            <a:ln w="25400">
              <a:solidFill>
                <a:schemeClr val="bg1"/>
              </a:solidFill>
            </a:ln>
          </p:spPr>
        </p:pic>
        <p:sp>
          <p:nvSpPr>
            <p:cNvPr id="13" name="文本框 12">
              <a:extLst>
                <a:ext uri="{FF2B5EF4-FFF2-40B4-BE49-F238E27FC236}">
                  <a16:creationId xmlns:a16="http://schemas.microsoft.com/office/drawing/2014/main" id="{DB6F5B67-89BD-4DB0-651B-CD30167E4E55}"/>
                </a:ext>
              </a:extLst>
            </p:cNvPr>
            <p:cNvSpPr txBox="1"/>
            <p:nvPr/>
          </p:nvSpPr>
          <p:spPr>
            <a:xfrm>
              <a:off x="322262" y="6121926"/>
              <a:ext cx="4263855" cy="502854"/>
            </a:xfrm>
            <a:prstGeom prst="rect">
              <a:avLst/>
            </a:prstGeom>
            <a:noFill/>
          </p:spPr>
          <p:txBody>
            <a:bodyPr wrap="square" rtlCol="0">
              <a:spAutoFit/>
            </a:bodyPr>
            <a:lstStyle/>
            <a:p>
              <a:pPr indent="457200">
                <a:lnSpc>
                  <a:spcPct val="150000"/>
                </a:lnSpc>
              </a:pPr>
              <a:r>
                <a:rPr lang="zh-CN" altLang="en-US"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rPr>
                <a:t>金河村村民聚居点</a:t>
              </a:r>
              <a:endParaRPr lang="en-US" altLang="zh-CN" sz="1600" b="1" spc="275" dirty="0">
                <a:solidFill>
                  <a:schemeClr val="bg1"/>
                </a:solidFill>
                <a:effectLst>
                  <a:glow>
                    <a:schemeClr val="bg1">
                      <a:alpha val="42000"/>
                    </a:schemeClr>
                  </a:glow>
                </a:effectLst>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79EBBDCE-D085-F5BF-1784-6C78FF3E1A0A}"/>
                </a:ext>
              </a:extLst>
            </p:cNvPr>
            <p:cNvSpPr txBox="1"/>
            <p:nvPr/>
          </p:nvSpPr>
          <p:spPr>
            <a:xfrm>
              <a:off x="1933995" y="4227752"/>
              <a:ext cx="4263855" cy="458908"/>
            </a:xfrm>
            <a:prstGeom prst="rect">
              <a:avLst/>
            </a:prstGeom>
            <a:noFill/>
          </p:spPr>
          <p:txBody>
            <a:bodyPr wrap="square" rtlCol="0">
              <a:spAutoFit/>
            </a:bodyPr>
            <a:lstStyle/>
            <a:p>
              <a:pPr indent="457200">
                <a:lnSpc>
                  <a:spcPct val="150000"/>
                </a:lnSpc>
              </a:pPr>
              <a:r>
                <a:rPr lang="zh-CN" altLang="en-US" sz="1800" b="1" spc="275" dirty="0">
                  <a:solidFill>
                    <a:srgbClr val="FF0984"/>
                  </a:solidFill>
                  <a:effectLst>
                    <a:glow rad="38100">
                      <a:schemeClr val="bg1">
                        <a:alpha val="40000"/>
                      </a:schemeClr>
                    </a:glow>
                  </a:effectLst>
                  <a:latin typeface="微软雅黑" panose="020B0503020204020204" pitchFamily="34" charset="-122"/>
                  <a:ea typeface="微软雅黑" panose="020B0503020204020204" pitchFamily="34" charset="-122"/>
                </a:rPr>
                <a:t>调整后踏水中学</a:t>
              </a:r>
              <a:endParaRPr lang="en-US" altLang="zh-CN" sz="1800" b="1" spc="275" dirty="0">
                <a:solidFill>
                  <a:srgbClr val="FF0984"/>
                </a:solidFill>
                <a:effectLst>
                  <a:glow rad="38100">
                    <a:schemeClr val="bg1">
                      <a:alpha val="40000"/>
                    </a:schemeClr>
                  </a:glow>
                </a:effectLst>
                <a:latin typeface="微软雅黑" panose="020B0503020204020204" pitchFamily="34" charset="-122"/>
                <a:ea typeface="微软雅黑" panose="020B0503020204020204" pitchFamily="34" charset="-122"/>
              </a:endParaRPr>
            </a:p>
          </p:txBody>
        </p:sp>
      </p:grpSp>
      <p:sp>
        <p:nvSpPr>
          <p:cNvPr id="16" name="任意多边形: 形状 15">
            <a:extLst>
              <a:ext uri="{FF2B5EF4-FFF2-40B4-BE49-F238E27FC236}">
                <a16:creationId xmlns:a16="http://schemas.microsoft.com/office/drawing/2014/main" id="{9F73A7B1-75A0-2E48-C271-C3B94E90002E}"/>
              </a:ext>
            </a:extLst>
          </p:cNvPr>
          <p:cNvSpPr/>
          <p:nvPr/>
        </p:nvSpPr>
        <p:spPr>
          <a:xfrm>
            <a:off x="2128838" y="4741322"/>
            <a:ext cx="2948511" cy="4340540"/>
          </a:xfrm>
          <a:custGeom>
            <a:avLst/>
            <a:gdLst>
              <a:gd name="connsiteX0" fmla="*/ 2090057 w 2090057"/>
              <a:gd name="connsiteY0" fmla="*/ 1756229 h 2801257"/>
              <a:gd name="connsiteX1" fmla="*/ 2032000 w 2090057"/>
              <a:gd name="connsiteY1" fmla="*/ 113211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090057 w 2090057"/>
              <a:gd name="connsiteY0" fmla="*/ 1756229 h 2801257"/>
              <a:gd name="connsiteX1" fmla="*/ 2077720 w 2090057"/>
              <a:gd name="connsiteY1" fmla="*/ 850175 h 2801257"/>
              <a:gd name="connsiteX2" fmla="*/ 899885 w 2090057"/>
              <a:gd name="connsiteY2" fmla="*/ 0 h 2801257"/>
              <a:gd name="connsiteX3" fmla="*/ 478971 w 2090057"/>
              <a:gd name="connsiteY3" fmla="*/ 522515 h 2801257"/>
              <a:gd name="connsiteX4" fmla="*/ 101600 w 2090057"/>
              <a:gd name="connsiteY4" fmla="*/ 943429 h 2801257"/>
              <a:gd name="connsiteX5" fmla="*/ 0 w 2090057"/>
              <a:gd name="connsiteY5" fmla="*/ 1204686 h 2801257"/>
              <a:gd name="connsiteX6" fmla="*/ 1103085 w 2090057"/>
              <a:gd name="connsiteY6" fmla="*/ 2801257 h 2801257"/>
              <a:gd name="connsiteX7" fmla="*/ 1524000 w 2090057"/>
              <a:gd name="connsiteY7" fmla="*/ 2002972 h 2801257"/>
              <a:gd name="connsiteX8" fmla="*/ 1770742 w 2090057"/>
              <a:gd name="connsiteY8" fmla="*/ 1770743 h 2801257"/>
              <a:gd name="connsiteX9" fmla="*/ 1973942 w 2090057"/>
              <a:gd name="connsiteY9" fmla="*/ 1872343 h 2801257"/>
              <a:gd name="connsiteX10" fmla="*/ 2090057 w 2090057"/>
              <a:gd name="connsiteY10" fmla="*/ 175622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73942 w 2288177"/>
              <a:gd name="connsiteY9" fmla="*/ 1872343 h 2801257"/>
              <a:gd name="connsiteX10" fmla="*/ 2288177 w 2288177"/>
              <a:gd name="connsiteY10" fmla="*/ 1535249 h 2801257"/>
              <a:gd name="connsiteX0" fmla="*/ 2288177 w 2288177"/>
              <a:gd name="connsiteY0" fmla="*/ 1535249 h 2801257"/>
              <a:gd name="connsiteX1" fmla="*/ 2077720 w 2288177"/>
              <a:gd name="connsiteY1" fmla="*/ 850175 h 2801257"/>
              <a:gd name="connsiteX2" fmla="*/ 899885 w 2288177"/>
              <a:gd name="connsiteY2" fmla="*/ 0 h 2801257"/>
              <a:gd name="connsiteX3" fmla="*/ 478971 w 2288177"/>
              <a:gd name="connsiteY3" fmla="*/ 522515 h 2801257"/>
              <a:gd name="connsiteX4" fmla="*/ 101600 w 2288177"/>
              <a:gd name="connsiteY4" fmla="*/ 943429 h 2801257"/>
              <a:gd name="connsiteX5" fmla="*/ 0 w 2288177"/>
              <a:gd name="connsiteY5" fmla="*/ 1204686 h 2801257"/>
              <a:gd name="connsiteX6" fmla="*/ 1103085 w 2288177"/>
              <a:gd name="connsiteY6" fmla="*/ 2801257 h 2801257"/>
              <a:gd name="connsiteX7" fmla="*/ 1524000 w 2288177"/>
              <a:gd name="connsiteY7" fmla="*/ 2002972 h 2801257"/>
              <a:gd name="connsiteX8" fmla="*/ 1770742 w 2288177"/>
              <a:gd name="connsiteY8" fmla="*/ 1770743 h 2801257"/>
              <a:gd name="connsiteX9" fmla="*/ 1943462 w 2288177"/>
              <a:gd name="connsiteY9" fmla="*/ 1857103 h 2801257"/>
              <a:gd name="connsiteX10" fmla="*/ 2288177 w 228817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242457 w 2242457"/>
              <a:gd name="connsiteY10"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242457 w 2242457"/>
              <a:gd name="connsiteY11" fmla="*/ 1535249 h 2801257"/>
              <a:gd name="connsiteX0" fmla="*/ 2242457 w 2242457"/>
              <a:gd name="connsiteY0" fmla="*/ 1535249 h 2801257"/>
              <a:gd name="connsiteX1" fmla="*/ 2077720 w 2242457"/>
              <a:gd name="connsiteY1" fmla="*/ 850175 h 2801257"/>
              <a:gd name="connsiteX2" fmla="*/ 899885 w 2242457"/>
              <a:gd name="connsiteY2" fmla="*/ 0 h 2801257"/>
              <a:gd name="connsiteX3" fmla="*/ 478971 w 2242457"/>
              <a:gd name="connsiteY3" fmla="*/ 522515 h 2801257"/>
              <a:gd name="connsiteX4" fmla="*/ 101600 w 2242457"/>
              <a:gd name="connsiteY4" fmla="*/ 943429 h 2801257"/>
              <a:gd name="connsiteX5" fmla="*/ 0 w 2242457"/>
              <a:gd name="connsiteY5" fmla="*/ 1204686 h 2801257"/>
              <a:gd name="connsiteX6" fmla="*/ 1103085 w 2242457"/>
              <a:gd name="connsiteY6" fmla="*/ 2801257 h 2801257"/>
              <a:gd name="connsiteX7" fmla="*/ 1524000 w 2242457"/>
              <a:gd name="connsiteY7" fmla="*/ 2002972 h 2801257"/>
              <a:gd name="connsiteX8" fmla="*/ 1770742 w 2242457"/>
              <a:gd name="connsiteY8" fmla="*/ 1770743 h 2801257"/>
              <a:gd name="connsiteX9" fmla="*/ 1943462 w 2242457"/>
              <a:gd name="connsiteY9" fmla="*/ 1857103 h 2801257"/>
              <a:gd name="connsiteX10" fmla="*/ 2041071 w 2242457"/>
              <a:gd name="connsiteY10" fmla="*/ 1747611 h 2801257"/>
              <a:gd name="connsiteX11" fmla="*/ 2155371 w 2242457"/>
              <a:gd name="connsiteY11" fmla="*/ 1620611 h 2801257"/>
              <a:gd name="connsiteX12" fmla="*/ 2242457 w 2242457"/>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42457 w 2304596"/>
              <a:gd name="connsiteY12" fmla="*/ 1535249 h 2801257"/>
              <a:gd name="connsiteX0" fmla="*/ 2242457 w 2304596"/>
              <a:gd name="connsiteY0" fmla="*/ 1535249 h 2801257"/>
              <a:gd name="connsiteX1" fmla="*/ 2077720 w 2304596"/>
              <a:gd name="connsiteY1" fmla="*/ 850175 h 2801257"/>
              <a:gd name="connsiteX2" fmla="*/ 899885 w 2304596"/>
              <a:gd name="connsiteY2" fmla="*/ 0 h 2801257"/>
              <a:gd name="connsiteX3" fmla="*/ 478971 w 2304596"/>
              <a:gd name="connsiteY3" fmla="*/ 522515 h 2801257"/>
              <a:gd name="connsiteX4" fmla="*/ 101600 w 2304596"/>
              <a:gd name="connsiteY4" fmla="*/ 943429 h 2801257"/>
              <a:gd name="connsiteX5" fmla="*/ 0 w 2304596"/>
              <a:gd name="connsiteY5" fmla="*/ 1204686 h 2801257"/>
              <a:gd name="connsiteX6" fmla="*/ 1103085 w 2304596"/>
              <a:gd name="connsiteY6" fmla="*/ 2801257 h 2801257"/>
              <a:gd name="connsiteX7" fmla="*/ 1524000 w 2304596"/>
              <a:gd name="connsiteY7" fmla="*/ 2002972 h 2801257"/>
              <a:gd name="connsiteX8" fmla="*/ 1770742 w 2304596"/>
              <a:gd name="connsiteY8" fmla="*/ 1770743 h 2801257"/>
              <a:gd name="connsiteX9" fmla="*/ 1943462 w 2304596"/>
              <a:gd name="connsiteY9" fmla="*/ 1857103 h 2801257"/>
              <a:gd name="connsiteX10" fmla="*/ 2041071 w 2304596"/>
              <a:gd name="connsiteY10" fmla="*/ 1747611 h 2801257"/>
              <a:gd name="connsiteX11" fmla="*/ 2304596 w 2304596"/>
              <a:gd name="connsiteY11" fmla="*/ 1957161 h 2801257"/>
              <a:gd name="connsiteX12" fmla="*/ 2263320 w 2304596"/>
              <a:gd name="connsiteY12" fmla="*/ 1722211 h 2801257"/>
              <a:gd name="connsiteX13" fmla="*/ 2242457 w 2304596"/>
              <a:gd name="connsiteY13" fmla="*/ 1535249 h 2801257"/>
              <a:gd name="connsiteX0" fmla="*/ 2242457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242457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43462 w 2485570"/>
              <a:gd name="connsiteY9" fmla="*/ 1857103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302782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27403 w 2485570"/>
              <a:gd name="connsiteY9" fmla="*/ 2510169 h 2801257"/>
              <a:gd name="connsiteX10" fmla="*/ 2041071 w 2485570"/>
              <a:gd name="connsiteY10" fmla="*/ 1747611 h 2801257"/>
              <a:gd name="connsiteX11" fmla="*/ 2304596 w 2485570"/>
              <a:gd name="connsiteY11" fmla="*/ 1957161 h 2801257"/>
              <a:gd name="connsiteX12" fmla="*/ 2485570 w 2485570"/>
              <a:gd name="connsiteY12" fmla="*/ 1757136 h 2801257"/>
              <a:gd name="connsiteX13" fmla="*/ 2302782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27403 w 2485570"/>
              <a:gd name="connsiteY9" fmla="*/ 2510169 h 2801257"/>
              <a:gd name="connsiteX10" fmla="*/ 2142778 w 2485570"/>
              <a:gd name="connsiteY10" fmla="*/ 2197263 h 2801257"/>
              <a:gd name="connsiteX11" fmla="*/ 2304596 w 2485570"/>
              <a:gd name="connsiteY11" fmla="*/ 1957161 h 2801257"/>
              <a:gd name="connsiteX12" fmla="*/ 2485570 w 2485570"/>
              <a:gd name="connsiteY12" fmla="*/ 1757136 h 2801257"/>
              <a:gd name="connsiteX13" fmla="*/ 2302782 w 2485570"/>
              <a:gd name="connsiteY13" fmla="*/ 1535249 h 2801257"/>
              <a:gd name="connsiteX0" fmla="*/ 2302782 w 2485570"/>
              <a:gd name="connsiteY0" fmla="*/ 1535249 h 2801257"/>
              <a:gd name="connsiteX1" fmla="*/ 2077720 w 2485570"/>
              <a:gd name="connsiteY1" fmla="*/ 850175 h 2801257"/>
              <a:gd name="connsiteX2" fmla="*/ 899885 w 2485570"/>
              <a:gd name="connsiteY2" fmla="*/ 0 h 2801257"/>
              <a:gd name="connsiteX3" fmla="*/ 478971 w 2485570"/>
              <a:gd name="connsiteY3" fmla="*/ 522515 h 2801257"/>
              <a:gd name="connsiteX4" fmla="*/ 101600 w 2485570"/>
              <a:gd name="connsiteY4" fmla="*/ 943429 h 2801257"/>
              <a:gd name="connsiteX5" fmla="*/ 0 w 2485570"/>
              <a:gd name="connsiteY5" fmla="*/ 1204686 h 2801257"/>
              <a:gd name="connsiteX6" fmla="*/ 1103085 w 2485570"/>
              <a:gd name="connsiteY6" fmla="*/ 2801257 h 2801257"/>
              <a:gd name="connsiteX7" fmla="*/ 1524000 w 2485570"/>
              <a:gd name="connsiteY7" fmla="*/ 2002972 h 2801257"/>
              <a:gd name="connsiteX8" fmla="*/ 1770742 w 2485570"/>
              <a:gd name="connsiteY8" fmla="*/ 1770743 h 2801257"/>
              <a:gd name="connsiteX9" fmla="*/ 1927403 w 2485570"/>
              <a:gd name="connsiteY9" fmla="*/ 2510169 h 2801257"/>
              <a:gd name="connsiteX10" fmla="*/ 2304596 w 2485570"/>
              <a:gd name="connsiteY10" fmla="*/ 1957161 h 2801257"/>
              <a:gd name="connsiteX11" fmla="*/ 2485570 w 2485570"/>
              <a:gd name="connsiteY11" fmla="*/ 1757136 h 2801257"/>
              <a:gd name="connsiteX12" fmla="*/ 2302782 w 2485570"/>
              <a:gd name="connsiteY12" fmla="*/ 1535249 h 2801257"/>
              <a:gd name="connsiteX0" fmla="*/ 2302782 w 2485570"/>
              <a:gd name="connsiteY0" fmla="*/ 1535249 h 3229434"/>
              <a:gd name="connsiteX1" fmla="*/ 2077720 w 2485570"/>
              <a:gd name="connsiteY1" fmla="*/ 850175 h 3229434"/>
              <a:gd name="connsiteX2" fmla="*/ 899885 w 2485570"/>
              <a:gd name="connsiteY2" fmla="*/ 0 h 3229434"/>
              <a:gd name="connsiteX3" fmla="*/ 478971 w 2485570"/>
              <a:gd name="connsiteY3" fmla="*/ 522515 h 3229434"/>
              <a:gd name="connsiteX4" fmla="*/ 101600 w 2485570"/>
              <a:gd name="connsiteY4" fmla="*/ 943429 h 3229434"/>
              <a:gd name="connsiteX5" fmla="*/ 0 w 2485570"/>
              <a:gd name="connsiteY5" fmla="*/ 1204686 h 3229434"/>
              <a:gd name="connsiteX6" fmla="*/ 1103085 w 2485570"/>
              <a:gd name="connsiteY6" fmla="*/ 2801257 h 3229434"/>
              <a:gd name="connsiteX7" fmla="*/ 1524000 w 2485570"/>
              <a:gd name="connsiteY7" fmla="*/ 2002972 h 3229434"/>
              <a:gd name="connsiteX8" fmla="*/ 1709182 w 2485570"/>
              <a:gd name="connsiteY8" fmla="*/ 3229434 h 3229434"/>
              <a:gd name="connsiteX9" fmla="*/ 1927403 w 2485570"/>
              <a:gd name="connsiteY9" fmla="*/ 2510169 h 3229434"/>
              <a:gd name="connsiteX10" fmla="*/ 2304596 w 2485570"/>
              <a:gd name="connsiteY10" fmla="*/ 1957161 h 3229434"/>
              <a:gd name="connsiteX11" fmla="*/ 2485570 w 2485570"/>
              <a:gd name="connsiteY11" fmla="*/ 1757136 h 3229434"/>
              <a:gd name="connsiteX12" fmla="*/ 2302782 w 2485570"/>
              <a:gd name="connsiteY12" fmla="*/ 1535249 h 3229434"/>
              <a:gd name="connsiteX0" fmla="*/ 2302782 w 2485570"/>
              <a:gd name="connsiteY0" fmla="*/ 1535249 h 3504488"/>
              <a:gd name="connsiteX1" fmla="*/ 2077720 w 2485570"/>
              <a:gd name="connsiteY1" fmla="*/ 850175 h 3504488"/>
              <a:gd name="connsiteX2" fmla="*/ 899885 w 2485570"/>
              <a:gd name="connsiteY2" fmla="*/ 0 h 3504488"/>
              <a:gd name="connsiteX3" fmla="*/ 478971 w 2485570"/>
              <a:gd name="connsiteY3" fmla="*/ 522515 h 3504488"/>
              <a:gd name="connsiteX4" fmla="*/ 101600 w 2485570"/>
              <a:gd name="connsiteY4" fmla="*/ 943429 h 3504488"/>
              <a:gd name="connsiteX5" fmla="*/ 0 w 2485570"/>
              <a:gd name="connsiteY5" fmla="*/ 1204686 h 3504488"/>
              <a:gd name="connsiteX6" fmla="*/ 1103085 w 2485570"/>
              <a:gd name="connsiteY6" fmla="*/ 2801257 h 3504488"/>
              <a:gd name="connsiteX7" fmla="*/ 1703325 w 2485570"/>
              <a:gd name="connsiteY7" fmla="*/ 3504488 h 3504488"/>
              <a:gd name="connsiteX8" fmla="*/ 1709182 w 2485570"/>
              <a:gd name="connsiteY8" fmla="*/ 3229434 h 3504488"/>
              <a:gd name="connsiteX9" fmla="*/ 1927403 w 2485570"/>
              <a:gd name="connsiteY9" fmla="*/ 2510169 h 3504488"/>
              <a:gd name="connsiteX10" fmla="*/ 2304596 w 2485570"/>
              <a:gd name="connsiteY10" fmla="*/ 1957161 h 3504488"/>
              <a:gd name="connsiteX11" fmla="*/ 2485570 w 2485570"/>
              <a:gd name="connsiteY11" fmla="*/ 1757136 h 3504488"/>
              <a:gd name="connsiteX12" fmla="*/ 2302782 w 2485570"/>
              <a:gd name="connsiteY12" fmla="*/ 1535249 h 3504488"/>
              <a:gd name="connsiteX0" fmla="*/ 2302782 w 2485570"/>
              <a:gd name="connsiteY0" fmla="*/ 1535249 h 3504488"/>
              <a:gd name="connsiteX1" fmla="*/ 2077720 w 2485570"/>
              <a:gd name="connsiteY1" fmla="*/ 850175 h 3504488"/>
              <a:gd name="connsiteX2" fmla="*/ 899885 w 2485570"/>
              <a:gd name="connsiteY2" fmla="*/ 0 h 3504488"/>
              <a:gd name="connsiteX3" fmla="*/ 478971 w 2485570"/>
              <a:gd name="connsiteY3" fmla="*/ 522515 h 3504488"/>
              <a:gd name="connsiteX4" fmla="*/ 101600 w 2485570"/>
              <a:gd name="connsiteY4" fmla="*/ 943429 h 3504488"/>
              <a:gd name="connsiteX5" fmla="*/ 0 w 2485570"/>
              <a:gd name="connsiteY5" fmla="*/ 1204686 h 3504488"/>
              <a:gd name="connsiteX6" fmla="*/ 1103085 w 2485570"/>
              <a:gd name="connsiteY6" fmla="*/ 2801257 h 3504488"/>
              <a:gd name="connsiteX7" fmla="*/ 1420572 w 2485570"/>
              <a:gd name="connsiteY7" fmla="*/ 3169239 h 3504488"/>
              <a:gd name="connsiteX8" fmla="*/ 1703325 w 2485570"/>
              <a:gd name="connsiteY8" fmla="*/ 3504488 h 3504488"/>
              <a:gd name="connsiteX9" fmla="*/ 1709182 w 2485570"/>
              <a:gd name="connsiteY9" fmla="*/ 3229434 h 3504488"/>
              <a:gd name="connsiteX10" fmla="*/ 1927403 w 2485570"/>
              <a:gd name="connsiteY10" fmla="*/ 2510169 h 3504488"/>
              <a:gd name="connsiteX11" fmla="*/ 2304596 w 2485570"/>
              <a:gd name="connsiteY11" fmla="*/ 1957161 h 3504488"/>
              <a:gd name="connsiteX12" fmla="*/ 2485570 w 2485570"/>
              <a:gd name="connsiteY12" fmla="*/ 1757136 h 3504488"/>
              <a:gd name="connsiteX13" fmla="*/ 2302782 w 2485570"/>
              <a:gd name="connsiteY13" fmla="*/ 1535249 h 3504488"/>
              <a:gd name="connsiteX0" fmla="*/ 2302782 w 2485570"/>
              <a:gd name="connsiteY0" fmla="*/ 1535249 h 3659039"/>
              <a:gd name="connsiteX1" fmla="*/ 2077720 w 2485570"/>
              <a:gd name="connsiteY1" fmla="*/ 850175 h 3659039"/>
              <a:gd name="connsiteX2" fmla="*/ 899885 w 2485570"/>
              <a:gd name="connsiteY2" fmla="*/ 0 h 3659039"/>
              <a:gd name="connsiteX3" fmla="*/ 478971 w 2485570"/>
              <a:gd name="connsiteY3" fmla="*/ 522515 h 3659039"/>
              <a:gd name="connsiteX4" fmla="*/ 101600 w 2485570"/>
              <a:gd name="connsiteY4" fmla="*/ 943429 h 3659039"/>
              <a:gd name="connsiteX5" fmla="*/ 0 w 2485570"/>
              <a:gd name="connsiteY5" fmla="*/ 1204686 h 3659039"/>
              <a:gd name="connsiteX6" fmla="*/ 1103085 w 2485570"/>
              <a:gd name="connsiteY6" fmla="*/ 2801257 h 3659039"/>
              <a:gd name="connsiteX7" fmla="*/ 1581162 w 2485570"/>
              <a:gd name="connsiteY7" fmla="*/ 3659039 h 3659039"/>
              <a:gd name="connsiteX8" fmla="*/ 1703325 w 2485570"/>
              <a:gd name="connsiteY8" fmla="*/ 3504488 h 3659039"/>
              <a:gd name="connsiteX9" fmla="*/ 1709182 w 2485570"/>
              <a:gd name="connsiteY9" fmla="*/ 3229434 h 3659039"/>
              <a:gd name="connsiteX10" fmla="*/ 1927403 w 2485570"/>
              <a:gd name="connsiteY10" fmla="*/ 2510169 h 3659039"/>
              <a:gd name="connsiteX11" fmla="*/ 2304596 w 2485570"/>
              <a:gd name="connsiteY11" fmla="*/ 1957161 h 3659039"/>
              <a:gd name="connsiteX12" fmla="*/ 2485570 w 2485570"/>
              <a:gd name="connsiteY12" fmla="*/ 1757136 h 3659039"/>
              <a:gd name="connsiteX13" fmla="*/ 2302782 w 2485570"/>
              <a:gd name="connsiteY13" fmla="*/ 1535249 h 3659039"/>
              <a:gd name="connsiteX0" fmla="*/ 2302782 w 2485570"/>
              <a:gd name="connsiteY0" fmla="*/ 1535249 h 3659039"/>
              <a:gd name="connsiteX1" fmla="*/ 2077720 w 2485570"/>
              <a:gd name="connsiteY1" fmla="*/ 850175 h 3659039"/>
              <a:gd name="connsiteX2" fmla="*/ 899885 w 2485570"/>
              <a:gd name="connsiteY2" fmla="*/ 0 h 3659039"/>
              <a:gd name="connsiteX3" fmla="*/ 478971 w 2485570"/>
              <a:gd name="connsiteY3" fmla="*/ 522515 h 3659039"/>
              <a:gd name="connsiteX4" fmla="*/ 101600 w 2485570"/>
              <a:gd name="connsiteY4" fmla="*/ 943429 h 3659039"/>
              <a:gd name="connsiteX5" fmla="*/ 0 w 2485570"/>
              <a:gd name="connsiteY5" fmla="*/ 1204686 h 3659039"/>
              <a:gd name="connsiteX6" fmla="*/ 1103085 w 2485570"/>
              <a:gd name="connsiteY6" fmla="*/ 2801257 h 3659039"/>
              <a:gd name="connsiteX7" fmla="*/ 1581162 w 2485570"/>
              <a:gd name="connsiteY7" fmla="*/ 3659039 h 3659039"/>
              <a:gd name="connsiteX8" fmla="*/ 1656104 w 2485570"/>
              <a:gd name="connsiteY8" fmla="*/ 3560008 h 3659039"/>
              <a:gd name="connsiteX9" fmla="*/ 1703325 w 2485570"/>
              <a:gd name="connsiteY9" fmla="*/ 3504488 h 3659039"/>
              <a:gd name="connsiteX10" fmla="*/ 1709182 w 2485570"/>
              <a:gd name="connsiteY10" fmla="*/ 3229434 h 3659039"/>
              <a:gd name="connsiteX11" fmla="*/ 1927403 w 2485570"/>
              <a:gd name="connsiteY11" fmla="*/ 2510169 h 3659039"/>
              <a:gd name="connsiteX12" fmla="*/ 2304596 w 2485570"/>
              <a:gd name="connsiteY12" fmla="*/ 1957161 h 3659039"/>
              <a:gd name="connsiteX13" fmla="*/ 2485570 w 2485570"/>
              <a:gd name="connsiteY13" fmla="*/ 1757136 h 3659039"/>
              <a:gd name="connsiteX14" fmla="*/ 2302782 w 2485570"/>
              <a:gd name="connsiteY14" fmla="*/ 1535249 h 3659039"/>
              <a:gd name="connsiteX0" fmla="*/ 2302782 w 2485570"/>
              <a:gd name="connsiteY0" fmla="*/ 1535249 h 3659039"/>
              <a:gd name="connsiteX1" fmla="*/ 2077720 w 2485570"/>
              <a:gd name="connsiteY1" fmla="*/ 850175 h 3659039"/>
              <a:gd name="connsiteX2" fmla="*/ 899885 w 2485570"/>
              <a:gd name="connsiteY2" fmla="*/ 0 h 3659039"/>
              <a:gd name="connsiteX3" fmla="*/ 478971 w 2485570"/>
              <a:gd name="connsiteY3" fmla="*/ 522515 h 3659039"/>
              <a:gd name="connsiteX4" fmla="*/ 101600 w 2485570"/>
              <a:gd name="connsiteY4" fmla="*/ 943429 h 3659039"/>
              <a:gd name="connsiteX5" fmla="*/ 0 w 2485570"/>
              <a:gd name="connsiteY5" fmla="*/ 1204686 h 3659039"/>
              <a:gd name="connsiteX6" fmla="*/ 1103085 w 2485570"/>
              <a:gd name="connsiteY6" fmla="*/ 2801257 h 3659039"/>
              <a:gd name="connsiteX7" fmla="*/ 1581162 w 2485570"/>
              <a:gd name="connsiteY7" fmla="*/ 3659039 h 3659039"/>
              <a:gd name="connsiteX8" fmla="*/ 1731046 w 2485570"/>
              <a:gd name="connsiteY8" fmla="*/ 3610862 h 3659039"/>
              <a:gd name="connsiteX9" fmla="*/ 1703325 w 2485570"/>
              <a:gd name="connsiteY9" fmla="*/ 3504488 h 3659039"/>
              <a:gd name="connsiteX10" fmla="*/ 1709182 w 2485570"/>
              <a:gd name="connsiteY10" fmla="*/ 3229434 h 3659039"/>
              <a:gd name="connsiteX11" fmla="*/ 1927403 w 2485570"/>
              <a:gd name="connsiteY11" fmla="*/ 2510169 h 3659039"/>
              <a:gd name="connsiteX12" fmla="*/ 2304596 w 2485570"/>
              <a:gd name="connsiteY12" fmla="*/ 1957161 h 3659039"/>
              <a:gd name="connsiteX13" fmla="*/ 2485570 w 2485570"/>
              <a:gd name="connsiteY13" fmla="*/ 1757136 h 3659039"/>
              <a:gd name="connsiteX14" fmla="*/ 2302782 w 2485570"/>
              <a:gd name="connsiteY14" fmla="*/ 1535249 h 3659039"/>
              <a:gd name="connsiteX0" fmla="*/ 2302782 w 2485570"/>
              <a:gd name="connsiteY0" fmla="*/ 1535249 h 3659039"/>
              <a:gd name="connsiteX1" fmla="*/ 2077720 w 2485570"/>
              <a:gd name="connsiteY1" fmla="*/ 850175 h 3659039"/>
              <a:gd name="connsiteX2" fmla="*/ 899885 w 2485570"/>
              <a:gd name="connsiteY2" fmla="*/ 0 h 3659039"/>
              <a:gd name="connsiteX3" fmla="*/ 478971 w 2485570"/>
              <a:gd name="connsiteY3" fmla="*/ 522515 h 3659039"/>
              <a:gd name="connsiteX4" fmla="*/ 101600 w 2485570"/>
              <a:gd name="connsiteY4" fmla="*/ 943429 h 3659039"/>
              <a:gd name="connsiteX5" fmla="*/ 0 w 2485570"/>
              <a:gd name="connsiteY5" fmla="*/ 1204686 h 3659039"/>
              <a:gd name="connsiteX6" fmla="*/ 1103085 w 2485570"/>
              <a:gd name="connsiteY6" fmla="*/ 2801257 h 3659039"/>
              <a:gd name="connsiteX7" fmla="*/ 1581162 w 2485570"/>
              <a:gd name="connsiteY7" fmla="*/ 3659039 h 3659039"/>
              <a:gd name="connsiteX8" fmla="*/ 1731046 w 2485570"/>
              <a:gd name="connsiteY8" fmla="*/ 3610862 h 3659039"/>
              <a:gd name="connsiteX9" fmla="*/ 1708678 w 2485570"/>
              <a:gd name="connsiteY9" fmla="*/ 3491106 h 3659039"/>
              <a:gd name="connsiteX10" fmla="*/ 1709182 w 2485570"/>
              <a:gd name="connsiteY10" fmla="*/ 3229434 h 3659039"/>
              <a:gd name="connsiteX11" fmla="*/ 1927403 w 2485570"/>
              <a:gd name="connsiteY11" fmla="*/ 2510169 h 3659039"/>
              <a:gd name="connsiteX12" fmla="*/ 2304596 w 2485570"/>
              <a:gd name="connsiteY12" fmla="*/ 1957161 h 3659039"/>
              <a:gd name="connsiteX13" fmla="*/ 2485570 w 2485570"/>
              <a:gd name="connsiteY13" fmla="*/ 1757136 h 3659039"/>
              <a:gd name="connsiteX14" fmla="*/ 2302782 w 2485570"/>
              <a:gd name="connsiteY14" fmla="*/ 1535249 h 365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85570" h="3659039">
                <a:moveTo>
                  <a:pt x="2302782" y="1535249"/>
                </a:moveTo>
                <a:lnTo>
                  <a:pt x="2077720" y="850175"/>
                </a:lnTo>
                <a:lnTo>
                  <a:pt x="899885" y="0"/>
                </a:lnTo>
                <a:lnTo>
                  <a:pt x="478971" y="522515"/>
                </a:lnTo>
                <a:lnTo>
                  <a:pt x="101600" y="943429"/>
                </a:lnTo>
                <a:lnTo>
                  <a:pt x="0" y="1204686"/>
                </a:lnTo>
                <a:lnTo>
                  <a:pt x="1103085" y="2801257"/>
                </a:lnTo>
                <a:lnTo>
                  <a:pt x="1581162" y="3659039"/>
                </a:lnTo>
                <a:lnTo>
                  <a:pt x="1731046" y="3610862"/>
                </a:lnTo>
                <a:lnTo>
                  <a:pt x="1708678" y="3491106"/>
                </a:lnTo>
                <a:lnTo>
                  <a:pt x="1709182" y="3229434"/>
                </a:lnTo>
                <a:lnTo>
                  <a:pt x="1927403" y="2510169"/>
                </a:lnTo>
                <a:lnTo>
                  <a:pt x="2304596" y="1957161"/>
                </a:lnTo>
                <a:lnTo>
                  <a:pt x="2485570" y="1757136"/>
                </a:lnTo>
                <a:lnTo>
                  <a:pt x="2302782" y="1535249"/>
                </a:lnTo>
                <a:close/>
              </a:path>
            </a:pathLst>
          </a:custGeom>
          <a:noFill/>
          <a:ln w="38100">
            <a:solidFill>
              <a:srgbClr val="FF098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3960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2"/>
          <p:cNvSpPr txBox="1">
            <a:spLocks noChangeArrowheads="1"/>
          </p:cNvSpPr>
          <p:nvPr/>
        </p:nvSpPr>
        <p:spPr bwMode="auto">
          <a:xfrm>
            <a:off x="3893907" y="3411195"/>
            <a:ext cx="6415093" cy="361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indent="646430" algn="ctr">
              <a:lnSpc>
                <a:spcPct val="150000"/>
              </a:lnSpc>
            </a:pPr>
            <a:r>
              <a:rPr lang="zh-CN" altLang="en-US" sz="7635" dirty="0">
                <a:latin typeface="微软雅黑" pitchFamily="34" charset="-122"/>
                <a:ea typeface="微软雅黑" pitchFamily="34" charset="-122"/>
              </a:rPr>
              <a:t>汇报完毕</a:t>
            </a:r>
            <a:endParaRPr lang="en-US" altLang="zh-CN" sz="7635" dirty="0">
              <a:latin typeface="微软雅黑" pitchFamily="34" charset="-122"/>
              <a:ea typeface="微软雅黑" pitchFamily="34" charset="-122"/>
            </a:endParaRPr>
          </a:p>
          <a:p>
            <a:pPr indent="646430" algn="ctr">
              <a:lnSpc>
                <a:spcPct val="150000"/>
              </a:lnSpc>
            </a:pPr>
            <a:r>
              <a:rPr lang="zh-CN" altLang="en-US" sz="7635" dirty="0">
                <a:latin typeface="微软雅黑" pitchFamily="34" charset="-122"/>
                <a:ea typeface="微软雅黑" pitchFamily="34" charset="-122"/>
              </a:rPr>
              <a:t>谢谢！</a:t>
            </a:r>
          </a:p>
        </p:txBody>
      </p:sp>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6129</TotalTime>
  <Words>3163</Words>
  <Application>Microsoft Office PowerPoint</Application>
  <PresentationFormat>自定义</PresentationFormat>
  <Paragraphs>244</Paragraphs>
  <Slides>23</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等线</vt:lpstr>
      <vt:lpstr>宋体</vt:lpstr>
      <vt:lpstr>微软雅黑</vt:lpstr>
      <vt:lpstr>Arial</vt:lpstr>
      <vt:lpstr>Calibri</vt:lpstr>
      <vt:lpstr>Calibri Light</vt:lpstr>
      <vt:lpstr>Wingdings</vt:lpstr>
      <vt:lpstr>Office 主题</vt:lpstr>
      <vt:lpstr>乐山市沙湾区踏水镇踏水初级中学扩建项目 选址论证报告</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《绵阳市高新区技术产业开发区控制性详细规划（调整）》、 《绵阳市高新区部分区域控制性详细规划调整》 局部优化调整方案论证</dc:title>
  <dc:creator>user</dc:creator>
  <cp:lastModifiedBy>User</cp:lastModifiedBy>
  <cp:revision>638</cp:revision>
  <dcterms:created xsi:type="dcterms:W3CDTF">2020-06-18T09:25:00Z</dcterms:created>
  <dcterms:modified xsi:type="dcterms:W3CDTF">2022-06-30T07:11:58Z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2052-10.1.0.5559</vt:lpwstr>
  </property>
</Properties>
</file>